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601200" cy="12801600" type="A3"/>
  <p:notesSz cx="6858000" cy="12192000"/>
  <p:defaultTextStyle>
    <a:defPPr>
      <a:defRPr lang="de-DE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Calibri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Calibri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Calibri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Calibri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E11EC0-51FB-5A00-2C98-087CB5767075}" name="Monika Schmitz" initials="MS" userId="6a1854e84ff42fc5" providerId="Windows Live"/>
  <p188:author id="{9C3F97D9-D1B3-5FBB-E84B-11D606AB0A44}" name="Teresa Greither" initials="TG" userId="f0602d672263373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5F4FD2-7DEB-6118-793D-A39903B71A53}">
  <a:tblStyle styleId="{325F4FD2-7DEB-6118-793D-A39903B71A53}" styleName="Medium Style 4 - Accent 2">
    <a:wholeTbl>
      <a:tcTxStyle>
        <a:fontRef idx="minor">
          <a:srgbClr val="000000"/>
        </a:fontRef>
        <a:schemeClr val="dk1"/>
      </a:tcTxStyle>
      <a:tcStyle>
        <a:tcBdr>
          <a:left>
            <a:ln w="12700">
              <a:solidFill>
                <a:schemeClr val="accent2"/>
              </a:solidFill>
            </a:ln>
          </a:left>
          <a:right>
            <a:ln w="12700">
              <a:solidFill>
                <a:schemeClr val="accent2"/>
              </a:solidFill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solidFill>
                <a:schemeClr val="accent2"/>
              </a:solidFill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  <a:fill>
          <a:solidFill>
            <a:schemeClr val="accent2">
              <a:tint val="40000"/>
            </a:schemeClr>
          </a:solidFill>
        </a:fill>
      </a:tcStyle>
    </a:band2V>
    <a:lastCol>
      <a:tcStyle>
        <a:tcBdr/>
      </a:tcStyle>
    </a:lastCol>
    <a:firstCol>
      <a:tcStyle>
        <a:tcBdr/>
      </a:tcStyle>
    </a:firstCol>
    <a:lastRow>
      <a:tcStyle>
        <a:tcBdr>
          <a:top>
            <a:ln w="25400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chemeClr val="accent2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0"/>
    <p:restoredTop sz="94009" autoAdjust="0"/>
  </p:normalViewPr>
  <p:slideViewPr>
    <p:cSldViewPr>
      <p:cViewPr varScale="1">
        <p:scale>
          <a:sx n="49" d="100"/>
          <a:sy n="49" d="100"/>
        </p:scale>
        <p:origin x="3552" y="480"/>
      </p:cViewPr>
      <p:guideLst>
        <p:guide orient="horz" pos="40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B7685-7D7D-E040-99D4-B3D9BCCF1335}" type="doc">
      <dgm:prSet loTypeId="urn:microsoft.com/office/officeart/2005/8/layout/matrix3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1FCEF66-EAC8-3748-863F-E644901BC53D}">
      <dgm:prSet phldrT="[Text]"/>
      <dgm:spPr/>
      <dgm:t>
        <a:bodyPr/>
        <a:lstStyle/>
        <a:p>
          <a:r>
            <a:rPr lang="de-DE" b="1" dirty="0"/>
            <a:t>Aufgaben-Verfolger*in</a:t>
          </a:r>
        </a:p>
        <a:p>
          <a:r>
            <a:rPr lang="de-DE" dirty="0"/>
            <a:t>Erreichen von Aufgaben und Zielen</a:t>
          </a:r>
        </a:p>
      </dgm:t>
    </dgm:pt>
    <dgm:pt modelId="{ADAC5D8F-668E-664F-82DE-2BBBB99432BC}" type="parTrans" cxnId="{1375DF2C-0205-DA47-8172-7A46992230C2}">
      <dgm:prSet/>
      <dgm:spPr/>
      <dgm:t>
        <a:bodyPr/>
        <a:lstStyle/>
        <a:p>
          <a:endParaRPr lang="de-DE"/>
        </a:p>
      </dgm:t>
    </dgm:pt>
    <dgm:pt modelId="{3AEF436C-8D71-3D47-9345-9742BF0E5CB3}" type="sibTrans" cxnId="{1375DF2C-0205-DA47-8172-7A46992230C2}">
      <dgm:prSet/>
      <dgm:spPr/>
      <dgm:t>
        <a:bodyPr/>
        <a:lstStyle/>
        <a:p>
          <a:endParaRPr lang="de-DE"/>
        </a:p>
      </dgm:t>
    </dgm:pt>
    <dgm:pt modelId="{86326AB2-B796-E54D-8149-7848647E5CC5}">
      <dgm:prSet/>
      <dgm:spPr/>
      <dgm:t>
        <a:bodyPr/>
        <a:lstStyle/>
        <a:p>
          <a:r>
            <a:rPr lang="de-DE" b="1" dirty="0" err="1"/>
            <a:t>Motivierer</a:t>
          </a:r>
          <a:r>
            <a:rPr lang="de-DE" b="1" dirty="0"/>
            <a:t>*in</a:t>
          </a:r>
        </a:p>
        <a:p>
          <a:r>
            <a:rPr lang="de-DE" dirty="0"/>
            <a:t>Motivieren von Mitsportler*innen</a:t>
          </a:r>
        </a:p>
      </dgm:t>
    </dgm:pt>
    <dgm:pt modelId="{6EE7E97C-CB41-1F42-9C78-1020175428CC}" type="parTrans" cxnId="{48399DE9-A04E-7446-91E2-874B4826635B}">
      <dgm:prSet/>
      <dgm:spPr/>
      <dgm:t>
        <a:bodyPr/>
        <a:lstStyle/>
        <a:p>
          <a:endParaRPr lang="de-DE"/>
        </a:p>
      </dgm:t>
    </dgm:pt>
    <dgm:pt modelId="{C7E87F2C-E736-6A47-8DB0-8DC6533B902C}" type="sibTrans" cxnId="{48399DE9-A04E-7446-91E2-874B4826635B}">
      <dgm:prSet/>
      <dgm:spPr/>
      <dgm:t>
        <a:bodyPr/>
        <a:lstStyle/>
        <a:p>
          <a:endParaRPr lang="de-DE"/>
        </a:p>
      </dgm:t>
    </dgm:pt>
    <dgm:pt modelId="{34D525CA-C0DA-E047-8C63-D4BCA94DA9E0}">
      <dgm:prSet/>
      <dgm:spPr/>
      <dgm:t>
        <a:bodyPr/>
        <a:lstStyle/>
        <a:p>
          <a:r>
            <a:rPr lang="de-DE" b="1" dirty="0"/>
            <a:t>Teamplayer</a:t>
          </a:r>
        </a:p>
        <a:p>
          <a:r>
            <a:rPr lang="de-DE" dirty="0"/>
            <a:t>Zusammenhalt und der positiven Stimmung im Team</a:t>
          </a:r>
        </a:p>
      </dgm:t>
    </dgm:pt>
    <dgm:pt modelId="{C5BA2A36-CB46-FA4B-9ED9-9B49D165F671}" type="parTrans" cxnId="{60FE227A-42BE-BD4C-8702-A864A2F478D8}">
      <dgm:prSet/>
      <dgm:spPr/>
      <dgm:t>
        <a:bodyPr/>
        <a:lstStyle/>
        <a:p>
          <a:endParaRPr lang="de-DE"/>
        </a:p>
      </dgm:t>
    </dgm:pt>
    <dgm:pt modelId="{B8B23CED-98E8-B74E-AC01-2C29E2B9699D}" type="sibTrans" cxnId="{60FE227A-42BE-BD4C-8702-A864A2F478D8}">
      <dgm:prSet/>
      <dgm:spPr/>
      <dgm:t>
        <a:bodyPr/>
        <a:lstStyle/>
        <a:p>
          <a:endParaRPr lang="de-DE"/>
        </a:p>
      </dgm:t>
    </dgm:pt>
    <dgm:pt modelId="{BB21DC22-8DA7-C647-A0E0-9611D2B44978}">
      <dgm:prSet/>
      <dgm:spPr/>
      <dgm:t>
        <a:bodyPr/>
        <a:lstStyle/>
        <a:p>
          <a:r>
            <a:rPr lang="de-DE" b="1" dirty="0" err="1"/>
            <a:t>Präsentierer</a:t>
          </a:r>
          <a:r>
            <a:rPr lang="de-DE" b="1" dirty="0"/>
            <a:t>*in</a:t>
          </a:r>
        </a:p>
        <a:p>
          <a:r>
            <a:rPr lang="de-DE" dirty="0"/>
            <a:t>Vertretung der Mannschaft nach außen und in der Öffentlichkeit</a:t>
          </a:r>
        </a:p>
      </dgm:t>
    </dgm:pt>
    <dgm:pt modelId="{E9A5D0C0-5BFF-A147-917D-17C0B0E34C51}" type="parTrans" cxnId="{00EA45E2-4ACB-CA48-A598-6A75E019ADDE}">
      <dgm:prSet/>
      <dgm:spPr/>
      <dgm:t>
        <a:bodyPr/>
        <a:lstStyle/>
        <a:p>
          <a:endParaRPr lang="de-DE"/>
        </a:p>
      </dgm:t>
    </dgm:pt>
    <dgm:pt modelId="{46632AD6-0D28-0644-B5E1-674D3052DDA1}" type="sibTrans" cxnId="{00EA45E2-4ACB-CA48-A598-6A75E019ADDE}">
      <dgm:prSet/>
      <dgm:spPr/>
      <dgm:t>
        <a:bodyPr/>
        <a:lstStyle/>
        <a:p>
          <a:endParaRPr lang="de-DE"/>
        </a:p>
      </dgm:t>
    </dgm:pt>
    <dgm:pt modelId="{61A9AA8A-7440-D948-886D-7AC44B6F202A}" type="pres">
      <dgm:prSet presAssocID="{2B5B7685-7D7D-E040-99D4-B3D9BCCF1335}" presName="matrix" presStyleCnt="0">
        <dgm:presLayoutVars>
          <dgm:chMax val="1"/>
          <dgm:dir/>
          <dgm:resizeHandles val="exact"/>
        </dgm:presLayoutVars>
      </dgm:prSet>
      <dgm:spPr/>
    </dgm:pt>
    <dgm:pt modelId="{6C830C94-5967-7346-A343-5DB7B1201BDA}" type="pres">
      <dgm:prSet presAssocID="{2B5B7685-7D7D-E040-99D4-B3D9BCCF1335}" presName="diamond" presStyleLbl="bgShp" presStyleIdx="0" presStyleCnt="1"/>
      <dgm:spPr/>
    </dgm:pt>
    <dgm:pt modelId="{A3965A89-90B2-DD4F-BC64-BECD2D4D863D}" type="pres">
      <dgm:prSet presAssocID="{2B5B7685-7D7D-E040-99D4-B3D9BCCF13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1F7297F-CCEB-4843-BD8C-870221B2E0E4}" type="pres">
      <dgm:prSet presAssocID="{2B5B7685-7D7D-E040-99D4-B3D9BCCF13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FA1CEC-300C-D442-BB6F-915D753F3742}" type="pres">
      <dgm:prSet presAssocID="{2B5B7685-7D7D-E040-99D4-B3D9BCCF13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37D53E-8244-F443-B3DE-E7B6C1F4B959}" type="pres">
      <dgm:prSet presAssocID="{2B5B7685-7D7D-E040-99D4-B3D9BCCF13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B89E208-2391-6349-870F-19B1EB47CC30}" type="presOf" srcId="{34D525CA-C0DA-E047-8C63-D4BCA94DA9E0}" destId="{E5FA1CEC-300C-D442-BB6F-915D753F3742}" srcOrd="0" destOrd="0" presId="urn:microsoft.com/office/officeart/2005/8/layout/matrix3"/>
    <dgm:cxn modelId="{A7EBF42A-D693-4C45-A3A6-8E75F98D181A}" type="presOf" srcId="{BB21DC22-8DA7-C647-A0E0-9611D2B44978}" destId="{C137D53E-8244-F443-B3DE-E7B6C1F4B959}" srcOrd="0" destOrd="0" presId="urn:microsoft.com/office/officeart/2005/8/layout/matrix3"/>
    <dgm:cxn modelId="{1375DF2C-0205-DA47-8172-7A46992230C2}" srcId="{2B5B7685-7D7D-E040-99D4-B3D9BCCF1335}" destId="{D1FCEF66-EAC8-3748-863F-E644901BC53D}" srcOrd="0" destOrd="0" parTransId="{ADAC5D8F-668E-664F-82DE-2BBBB99432BC}" sibTransId="{3AEF436C-8D71-3D47-9345-9742BF0E5CB3}"/>
    <dgm:cxn modelId="{16A48076-EDC3-7B4E-BA23-4D5B0A929412}" type="presOf" srcId="{D1FCEF66-EAC8-3748-863F-E644901BC53D}" destId="{A3965A89-90B2-DD4F-BC64-BECD2D4D863D}" srcOrd="0" destOrd="0" presId="urn:microsoft.com/office/officeart/2005/8/layout/matrix3"/>
    <dgm:cxn modelId="{60FE227A-42BE-BD4C-8702-A864A2F478D8}" srcId="{2B5B7685-7D7D-E040-99D4-B3D9BCCF1335}" destId="{34D525CA-C0DA-E047-8C63-D4BCA94DA9E0}" srcOrd="2" destOrd="0" parTransId="{C5BA2A36-CB46-FA4B-9ED9-9B49D165F671}" sibTransId="{B8B23CED-98E8-B74E-AC01-2C29E2B9699D}"/>
    <dgm:cxn modelId="{C8ABBC8C-AAB7-2843-9C2F-8A36ABECE880}" type="presOf" srcId="{86326AB2-B796-E54D-8149-7848647E5CC5}" destId="{31F7297F-CCEB-4843-BD8C-870221B2E0E4}" srcOrd="0" destOrd="0" presId="urn:microsoft.com/office/officeart/2005/8/layout/matrix3"/>
    <dgm:cxn modelId="{7C169EC5-EB44-8C4D-B4BB-855138C893F5}" type="presOf" srcId="{2B5B7685-7D7D-E040-99D4-B3D9BCCF1335}" destId="{61A9AA8A-7440-D948-886D-7AC44B6F202A}" srcOrd="0" destOrd="0" presId="urn:microsoft.com/office/officeart/2005/8/layout/matrix3"/>
    <dgm:cxn modelId="{00EA45E2-4ACB-CA48-A598-6A75E019ADDE}" srcId="{2B5B7685-7D7D-E040-99D4-B3D9BCCF1335}" destId="{BB21DC22-8DA7-C647-A0E0-9611D2B44978}" srcOrd="3" destOrd="0" parTransId="{E9A5D0C0-5BFF-A147-917D-17C0B0E34C51}" sibTransId="{46632AD6-0D28-0644-B5E1-674D3052DDA1}"/>
    <dgm:cxn modelId="{48399DE9-A04E-7446-91E2-874B4826635B}" srcId="{2B5B7685-7D7D-E040-99D4-B3D9BCCF1335}" destId="{86326AB2-B796-E54D-8149-7848647E5CC5}" srcOrd="1" destOrd="0" parTransId="{6EE7E97C-CB41-1F42-9C78-1020175428CC}" sibTransId="{C7E87F2C-E736-6A47-8DB0-8DC6533B902C}"/>
    <dgm:cxn modelId="{D9C90683-2E96-6142-AC91-F2AFC9C94A4B}" type="presParOf" srcId="{61A9AA8A-7440-D948-886D-7AC44B6F202A}" destId="{6C830C94-5967-7346-A343-5DB7B1201BDA}" srcOrd="0" destOrd="0" presId="urn:microsoft.com/office/officeart/2005/8/layout/matrix3"/>
    <dgm:cxn modelId="{951393FD-F35E-194F-B706-591807FB8D0C}" type="presParOf" srcId="{61A9AA8A-7440-D948-886D-7AC44B6F202A}" destId="{A3965A89-90B2-DD4F-BC64-BECD2D4D863D}" srcOrd="1" destOrd="0" presId="urn:microsoft.com/office/officeart/2005/8/layout/matrix3"/>
    <dgm:cxn modelId="{337B246E-5E53-A545-B29F-1F90D0B68B1F}" type="presParOf" srcId="{61A9AA8A-7440-D948-886D-7AC44B6F202A}" destId="{31F7297F-CCEB-4843-BD8C-870221B2E0E4}" srcOrd="2" destOrd="0" presId="urn:microsoft.com/office/officeart/2005/8/layout/matrix3"/>
    <dgm:cxn modelId="{9D4F19D0-13D0-1042-BD57-20701DD204FF}" type="presParOf" srcId="{61A9AA8A-7440-D948-886D-7AC44B6F202A}" destId="{E5FA1CEC-300C-D442-BB6F-915D753F3742}" srcOrd="3" destOrd="0" presId="urn:microsoft.com/office/officeart/2005/8/layout/matrix3"/>
    <dgm:cxn modelId="{C56B06A6-04AB-6742-BE27-F48A76A167BB}" type="presParOf" srcId="{61A9AA8A-7440-D948-886D-7AC44B6F202A}" destId="{C137D53E-8244-F443-B3DE-E7B6C1F4B95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30C94-5967-7346-A343-5DB7B1201BDA}">
      <dsp:nvSpPr>
        <dsp:cNvPr id="0" name=""/>
        <dsp:cNvSpPr/>
      </dsp:nvSpPr>
      <dsp:spPr>
        <a:xfrm>
          <a:off x="576063" y="0"/>
          <a:ext cx="7560840" cy="75608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65A89-90B2-DD4F-BC64-BECD2D4D863D}">
      <dsp:nvSpPr>
        <dsp:cNvPr id="0" name=""/>
        <dsp:cNvSpPr/>
      </dsp:nvSpPr>
      <dsp:spPr>
        <a:xfrm>
          <a:off x="1294343" y="718279"/>
          <a:ext cx="2948727" cy="29487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/>
            <a:t>Aufgaben-Verfolger*in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Erreichen von Aufgaben und Zielen</a:t>
          </a:r>
        </a:p>
      </dsp:txBody>
      <dsp:txXfrm>
        <a:off x="1438288" y="862224"/>
        <a:ext cx="2660837" cy="2660837"/>
      </dsp:txXfrm>
    </dsp:sp>
    <dsp:sp modelId="{31F7297F-CCEB-4843-BD8C-870221B2E0E4}">
      <dsp:nvSpPr>
        <dsp:cNvPr id="0" name=""/>
        <dsp:cNvSpPr/>
      </dsp:nvSpPr>
      <dsp:spPr>
        <a:xfrm>
          <a:off x="4469896" y="718279"/>
          <a:ext cx="2948727" cy="2948727"/>
        </a:xfrm>
        <a:prstGeom prst="roundRect">
          <a:avLst/>
        </a:prstGeom>
        <a:solidFill>
          <a:schemeClr val="accent2">
            <a:hueOff val="2305402"/>
            <a:satOff val="15874"/>
            <a:lumOff val="-30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 err="1"/>
            <a:t>Motivierer</a:t>
          </a:r>
          <a:r>
            <a:rPr lang="de-DE" sz="2600" b="1" kern="1200" dirty="0"/>
            <a:t>*in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Motivieren von Mitsportler*innen</a:t>
          </a:r>
        </a:p>
      </dsp:txBody>
      <dsp:txXfrm>
        <a:off x="4613841" y="862224"/>
        <a:ext cx="2660837" cy="2660837"/>
      </dsp:txXfrm>
    </dsp:sp>
    <dsp:sp modelId="{E5FA1CEC-300C-D442-BB6F-915D753F3742}">
      <dsp:nvSpPr>
        <dsp:cNvPr id="0" name=""/>
        <dsp:cNvSpPr/>
      </dsp:nvSpPr>
      <dsp:spPr>
        <a:xfrm>
          <a:off x="1294343" y="3893832"/>
          <a:ext cx="2948727" cy="2948727"/>
        </a:xfrm>
        <a:prstGeom prst="roundRect">
          <a:avLst/>
        </a:prstGeom>
        <a:solidFill>
          <a:schemeClr val="accent2">
            <a:hueOff val="4610803"/>
            <a:satOff val="31748"/>
            <a:lumOff val="-6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/>
            <a:t>Teamplayer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Zusammenhalt und der positiven Stimmung im Team</a:t>
          </a:r>
        </a:p>
      </dsp:txBody>
      <dsp:txXfrm>
        <a:off x="1438288" y="4037777"/>
        <a:ext cx="2660837" cy="2660837"/>
      </dsp:txXfrm>
    </dsp:sp>
    <dsp:sp modelId="{C137D53E-8244-F443-B3DE-E7B6C1F4B959}">
      <dsp:nvSpPr>
        <dsp:cNvPr id="0" name=""/>
        <dsp:cNvSpPr/>
      </dsp:nvSpPr>
      <dsp:spPr>
        <a:xfrm>
          <a:off x="4469896" y="3893832"/>
          <a:ext cx="2948727" cy="2948727"/>
        </a:xfrm>
        <a:prstGeom prst="roundRect">
          <a:avLst/>
        </a:prstGeom>
        <a:solidFill>
          <a:schemeClr val="accent2">
            <a:hueOff val="6916204"/>
            <a:satOff val="47622"/>
            <a:lumOff val="-90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b="1" kern="1200" dirty="0" err="1"/>
            <a:t>Präsentierer</a:t>
          </a:r>
          <a:r>
            <a:rPr lang="de-DE" sz="2600" b="1" kern="1200" dirty="0"/>
            <a:t>*in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600" kern="1200" dirty="0"/>
            <a:t>Vertretung der Mannschaft nach außen und in der Öffentlichkeit</a:t>
          </a:r>
        </a:p>
      </dsp:txBody>
      <dsp:txXfrm>
        <a:off x="4613841" y="4037777"/>
        <a:ext cx="2660837" cy="2660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14" y="0"/>
            <a:ext cx="2971800" cy="6124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4414AF-5702-3647-A43C-D80D567F1AC6}" type="datetimeFigureOut">
              <a:rPr lang="de-DE"/>
              <a:t>07.02.25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885950" y="1524000"/>
            <a:ext cx="30861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401"/>
            <a:ext cx="5486400" cy="48005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14" y="11579583"/>
            <a:ext cx="2971800" cy="6124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A1EEA8-7065-FC4C-B20E-7A44623D2474}" type="slidenum">
              <a:r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E99D-B455-650D-F95F-C8116D39F77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546D83-3463-7B52-0858-850FB53E8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7943B-F19B-0F26-C38F-25D82959B7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64B9A-8F16-5FAF-575B-EA6E3E2AB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048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7B955-F7E3-C08D-AED1-A6B70E18F56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21C89-1558-572E-40E0-9D544C341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B087B-83D3-F964-1C27-F3816C7AB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5C328A-33B9-1C87-D851-8F9BA96C10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59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DFBB5-3D96-C009-13CC-A16CEBA5003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A629B-B83E-58D6-F208-74889F33C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5144A9-551E-1A21-D6CE-A3CD3B6804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04D15-1CB5-3DFD-431E-2EA698C55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272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7F5E5-A409-55A0-0940-4C107B36528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C99B6-687C-B8FB-EF3B-B07C12C3CF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885950" y="1524000"/>
            <a:ext cx="3086100" cy="41148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677897-8376-E40E-5A45-2A8A67BF9A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B88D2-650A-AB24-F9FB-7836CADCE2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32A1EEA8-7065-FC4C-B20E-7A44623D247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15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Luftbild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" name="Dreieck 20"/>
          <p:cNvSpPr/>
          <p:nvPr userDrawn="1"/>
        </p:nvSpPr>
        <p:spPr bwMode="auto">
          <a:xfrm rot="5400000">
            <a:off x="-570850" y="570850"/>
            <a:ext cx="2008315" cy="866611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885401" y="8063270"/>
            <a:ext cx="5830404" cy="146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Untertitel</a:t>
            </a:r>
            <a:endParaRPr/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1816741" y="3942945"/>
            <a:ext cx="5970960" cy="3443671"/>
          </a:xfrm>
          <a:prstGeom prst="rect">
            <a:avLst/>
          </a:prstGeom>
        </p:spPr>
        <p:txBody>
          <a:bodyPr anchor="ctr"/>
          <a:lstStyle>
            <a:lvl1pPr algn="ctr">
              <a:defRPr sz="2835" b="1">
                <a:solidFill>
                  <a:srgbClr val="0053A4"/>
                </a:solidFill>
                <a:latin typeface="+mj-lt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Titel der Präsentation</a:t>
            </a:r>
            <a:endParaRPr dirty="0"/>
          </a:p>
        </p:txBody>
      </p:sp>
      <p:sp>
        <p:nvSpPr>
          <p:cNvPr id="2" name="Parallelogramm 1">
            <a:extLst>
              <a:ext uri="{FF2B5EF4-FFF2-40B4-BE49-F238E27FC236}">
                <a16:creationId xmlns:a16="http://schemas.microsoft.com/office/drawing/2014/main" id="{3A9E4AAA-3D5D-1005-0F3C-F96EDF5861D9}"/>
              </a:ext>
            </a:extLst>
          </p:cNvPr>
          <p:cNvSpPr/>
          <p:nvPr userDrawn="1"/>
        </p:nvSpPr>
        <p:spPr bwMode="auto">
          <a:xfrm rot="16199998">
            <a:off x="7139741" y="10323846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Parallelogramm 3">
            <a:extLst>
              <a:ext uri="{FF2B5EF4-FFF2-40B4-BE49-F238E27FC236}">
                <a16:creationId xmlns:a16="http://schemas.microsoft.com/office/drawing/2014/main" id="{B03804B0-49B5-F0D8-5AC2-0EE0C9CDF708}"/>
              </a:ext>
            </a:extLst>
          </p:cNvPr>
          <p:cNvSpPr/>
          <p:nvPr userDrawn="1"/>
        </p:nvSpPr>
        <p:spPr bwMode="auto">
          <a:xfrm rot="16199998">
            <a:off x="5061345" y="3689272"/>
            <a:ext cx="8837038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8" descr="A close-up of a sign&#10;&#10;Description automatically generated">
            <a:extLst>
              <a:ext uri="{FF2B5EF4-FFF2-40B4-BE49-F238E27FC236}">
                <a16:creationId xmlns:a16="http://schemas.microsoft.com/office/drawing/2014/main" id="{2C0669AF-87C4-BB18-C06C-20303BCDE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326" y="11657384"/>
            <a:ext cx="2794149" cy="90012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283133" y="2334493"/>
            <a:ext cx="4826338" cy="1812655"/>
          </a:xfrm>
          <a:prstGeom prst="rect">
            <a:avLst/>
          </a:prstGeom>
        </p:spPr>
        <p:txBody>
          <a:bodyPr anchor="ctr"/>
          <a:lstStyle>
            <a:lvl1pPr>
              <a:defRPr sz="2205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4283133" y="4464860"/>
            <a:ext cx="4826338" cy="7123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0BBB8A-BC88-1F8D-EC35-7A20CB79DDF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8734601" y="10773299"/>
            <a:ext cx="866603" cy="20283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Parallelogramm 11"/>
          <p:cNvSpPr/>
          <p:nvPr userDrawn="1"/>
        </p:nvSpPr>
        <p:spPr bwMode="auto">
          <a:xfrm rot="16199998">
            <a:off x="6827776" y="9569245"/>
            <a:ext cx="4680245" cy="866603"/>
          </a:xfrm>
          <a:prstGeom prst="parallelogram">
            <a:avLst>
              <a:gd name="adj" fmla="val 2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90920" y="2986632"/>
            <a:ext cx="7746883" cy="82965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75"/>
            </a:lvl1pPr>
            <a:lvl2pPr marL="360083" indent="0">
              <a:buNone/>
              <a:defRPr sz="1575"/>
            </a:lvl2pPr>
            <a:lvl3pPr marL="720165" indent="0">
              <a:buNone/>
              <a:defRPr sz="1418"/>
            </a:lvl3pPr>
            <a:lvl4pPr marL="1080248" indent="0">
              <a:buNone/>
              <a:defRPr sz="1418"/>
            </a:lvl4pPr>
            <a:lvl5pPr marL="1440330" indent="0">
              <a:buNone/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4"/>
          </p:nvPr>
        </p:nvSpPr>
        <p:spPr bwMode="auto">
          <a:xfrm>
            <a:off x="7709408" y="11777846"/>
            <a:ext cx="528401" cy="589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3A4"/>
                </a:solidFill>
              </a:defRPr>
            </a:lvl1pPr>
          </a:lstStyle>
          <a:p>
            <a:pPr>
              <a:defRPr/>
            </a:pPr>
            <a:fld id="{84A1FA42-DC19-BA43-BB12-83C626D2DFE2}" type="slidenum">
              <a:rPr lang="de-DE"/>
              <a:t>‹Nr.›</a:t>
            </a:fld>
            <a:endParaRPr lang="de-DE"/>
          </a:p>
        </p:txBody>
      </p:sp>
      <p:sp>
        <p:nvSpPr>
          <p:cNvPr id="9" name="Dreieck 8"/>
          <p:cNvSpPr/>
          <p:nvPr userDrawn="1"/>
        </p:nvSpPr>
        <p:spPr bwMode="auto">
          <a:xfrm rot="5400000">
            <a:off x="-765043" y="1503111"/>
            <a:ext cx="1878414" cy="34832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Parallelogramm 9"/>
          <p:cNvSpPr/>
          <p:nvPr userDrawn="1"/>
        </p:nvSpPr>
        <p:spPr bwMode="auto">
          <a:xfrm rot="16199998">
            <a:off x="5310794" y="3423805"/>
            <a:ext cx="7714209" cy="866603"/>
          </a:xfrm>
          <a:prstGeom prst="parallelogram">
            <a:avLst>
              <a:gd name="adj" fmla="val 25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 userDrawn="1"/>
        </p:nvSpPr>
        <p:spPr bwMode="auto">
          <a:xfrm>
            <a:off x="8734601" y="-1"/>
            <a:ext cx="866603" cy="335453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" name="Grafik 25">
            <a:extLst>
              <a:ext uri="{FF2B5EF4-FFF2-40B4-BE49-F238E27FC236}">
                <a16:creationId xmlns:a16="http://schemas.microsoft.com/office/drawing/2014/main" id="{BA22B664-B4C0-905A-E417-1FE57A707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EFE93-C827-0F41-F503-47220092FEAF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Dreieck 6"/>
          <p:cNvSpPr>
            <a:spLocks noChangeAspect="1"/>
          </p:cNvSpPr>
          <p:nvPr userDrawn="1"/>
        </p:nvSpPr>
        <p:spPr bwMode="auto">
          <a:xfrm rot="10800000">
            <a:off x="-1133243" y="0"/>
            <a:ext cx="6074910" cy="8294294"/>
          </a:xfrm>
          <a:prstGeom prst="triangle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3973718" y="4411293"/>
            <a:ext cx="5135756" cy="2474450"/>
          </a:xfrm>
          <a:prstGeom prst="rect">
            <a:avLst/>
          </a:prstGeom>
        </p:spPr>
        <p:txBody>
          <a:bodyPr/>
          <a:lstStyle>
            <a:lvl1pPr>
              <a:defRPr sz="3150"/>
            </a:lvl1pPr>
          </a:lstStyle>
          <a:p>
            <a:pPr>
              <a:defRPr/>
            </a:pPr>
            <a:r>
              <a:rPr lang="de-DE"/>
              <a:t>Zwischenüberschrift</a:t>
            </a: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8" name="Dreieck 7"/>
          <p:cNvSpPr>
            <a:spLocks noChangeAspect="1"/>
          </p:cNvSpPr>
          <p:nvPr userDrawn="1"/>
        </p:nvSpPr>
        <p:spPr bwMode="auto">
          <a:xfrm>
            <a:off x="311941" y="8453632"/>
            <a:ext cx="3184542" cy="4347973"/>
          </a:xfrm>
          <a:prstGeom prst="triangle">
            <a:avLst>
              <a:gd name="adj" fmla="val 50000"/>
            </a:avLst>
          </a:prstGeom>
          <a:solidFill>
            <a:srgbClr val="0053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>
              <a:solidFill>
                <a:srgbClr val="0053A4"/>
              </a:solidFill>
            </a:endParaRPr>
          </a:p>
        </p:txBody>
      </p:sp>
      <p:sp>
        <p:nvSpPr>
          <p:cNvPr id="9" name="Dreieck 8"/>
          <p:cNvSpPr>
            <a:spLocks noChangeAspect="1"/>
          </p:cNvSpPr>
          <p:nvPr userDrawn="1"/>
        </p:nvSpPr>
        <p:spPr bwMode="auto">
          <a:xfrm rot="5400000">
            <a:off x="-4247830" y="7430463"/>
            <a:ext cx="10348800" cy="1891564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3973717" y="7167542"/>
            <a:ext cx="5135643" cy="1286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/>
              <a:t>Unterüberschrift</a:t>
            </a:r>
            <a:endParaRPr/>
          </a:p>
        </p:txBody>
      </p:sp>
      <p:pic>
        <p:nvPicPr>
          <p:cNvPr id="3" name="Grafik 9">
            <a:extLst>
              <a:ext uri="{FF2B5EF4-FFF2-40B4-BE49-F238E27FC236}">
                <a16:creationId xmlns:a16="http://schemas.microsoft.com/office/drawing/2014/main" id="{405E4C9B-CF2F-BC41-D155-05AF69B915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7972" y="355517"/>
            <a:ext cx="2370613" cy="18126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F4E3B1-E3A4-AA42-01E3-61F2B7094E7D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 bwMode="auto">
          <a:xfrm>
            <a:off x="4797484" y="0"/>
            <a:ext cx="4813070" cy="12801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3"/>
          </p:nvPr>
        </p:nvSpPr>
        <p:spPr bwMode="auto">
          <a:xfrm>
            <a:off x="486298" y="3040433"/>
            <a:ext cx="3843598" cy="83061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23" name="Inhaltsplatzhalter 22"/>
          <p:cNvSpPr>
            <a:spLocks noGrp="1"/>
          </p:cNvSpPr>
          <p:nvPr>
            <p:ph sz="quarter" idx="14"/>
          </p:nvPr>
        </p:nvSpPr>
        <p:spPr bwMode="auto">
          <a:xfrm>
            <a:off x="5256944" y="3040434"/>
            <a:ext cx="3843598" cy="82972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Mastertextformat bearbeiten</a:t>
            </a:r>
            <a:br>
              <a:rPr lang="de-DE" dirty="0"/>
            </a:br>
            <a:r>
              <a:rPr lang="de-DE" dirty="0"/>
              <a:t>Zweite Ebene</a:t>
            </a:r>
            <a:br>
              <a:rPr lang="de-DE" dirty="0"/>
            </a:br>
            <a:r>
              <a:rPr lang="de-DE" dirty="0"/>
              <a:t>Dritte Ebene</a:t>
            </a:r>
            <a:br>
              <a:rPr lang="de-DE" dirty="0"/>
            </a:br>
            <a:r>
              <a:rPr lang="de-DE" dirty="0"/>
              <a:t>Vierte Ebene</a:t>
            </a:r>
            <a:br>
              <a:rPr lang="de-DE" dirty="0"/>
            </a:br>
            <a:r>
              <a:rPr lang="de-DE" dirty="0"/>
              <a:t>Fünfte Ebene</a:t>
            </a:r>
            <a:endParaRPr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D0975B2-35F7-AA47-0DCB-AAB14DCFE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581076" y="11777404"/>
            <a:ext cx="528401" cy="5363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ACECB-09E2-B148-A321-B1DE9C880DE8}" type="slidenum">
              <a:rPr lang="de-DE"/>
              <a:t>‹Nr.›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287334-C4D7-4237-8B31-C867E5827EA3}"/>
              </a:ext>
            </a:extLst>
          </p:cNvPr>
          <p:cNvSpPr txBox="1"/>
          <p:nvPr userDrawn="1"/>
        </p:nvSpPr>
        <p:spPr bwMode="auto">
          <a:xfrm>
            <a:off x="6506581" y="12357778"/>
            <a:ext cx="3118847" cy="347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just">
              <a:spcBef>
                <a:spcPts val="9"/>
              </a:spcBef>
              <a:spcAft>
                <a:spcPts val="9"/>
              </a:spcAft>
            </a:pP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© T. Greither, H. Schmitz, M.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Sulprizio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M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Allroggen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 &amp; J. </a:t>
            </a:r>
            <a:r>
              <a:rPr lang="en-GB" sz="828" baseline="0" dirty="0" err="1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Ohlert</a:t>
            </a:r>
            <a:r>
              <a:rPr lang="en-GB" sz="828" baseline="0" dirty="0">
                <a:solidFill>
                  <a:srgbClr val="003E7B"/>
                </a:solidFill>
                <a:effectLst/>
                <a:latin typeface="Calibri" panose="020F0502020204030204" pitchFamily="34" charset="0"/>
              </a:rPr>
              <a:t>, 2024</a:t>
            </a:r>
            <a:endParaRPr lang="en-GB" sz="828" baseline="0" dirty="0">
              <a:solidFill>
                <a:schemeClr val="tx1"/>
              </a:solidFill>
              <a:effectLst/>
              <a:latin typeface="Calibri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976F69-1DB2-10E1-CFAC-B491832789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90920" y="738063"/>
            <a:ext cx="7747608" cy="187841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6" name="Grafik 25">
            <a:extLst>
              <a:ext uri="{FF2B5EF4-FFF2-40B4-BE49-F238E27FC236}">
                <a16:creationId xmlns:a16="http://schemas.microsoft.com/office/drawing/2014/main" id="{C1B7575E-E46B-04EE-AC85-1819F91581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844" y="11716400"/>
            <a:ext cx="1234276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0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62" r:id="rId5"/>
  </p:sldLayoutIdLst>
  <p:hf hdr="0"/>
  <p:txStyles>
    <p:titleStyle>
      <a:lvl1pPr algn="l">
        <a:spcBef>
          <a:spcPts val="0"/>
        </a:spcBef>
        <a:spcAft>
          <a:spcPts val="0"/>
        </a:spcAft>
        <a:defRPr sz="2205" b="1">
          <a:solidFill>
            <a:srgbClr val="0053A4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2pPr>
      <a:lvl3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3pPr>
      <a:lvl4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4pPr>
      <a:lvl5pPr algn="l">
        <a:spcBef>
          <a:spcPts val="0"/>
        </a:spcBef>
        <a:spcAft>
          <a:spcPts val="0"/>
        </a:spcAft>
        <a:defRPr sz="2205" b="1">
          <a:solidFill>
            <a:srgbClr val="1F497D"/>
          </a:solidFill>
          <a:latin typeface="Calibri"/>
        </a:defRPr>
      </a:lvl5pPr>
      <a:lvl6pPr marL="360083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6pPr>
      <a:lvl7pPr marL="720165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7pPr>
      <a:lvl8pPr marL="1080248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8pPr>
      <a:lvl9pPr marL="1440330" algn="l">
        <a:spcBef>
          <a:spcPts val="0"/>
        </a:spcBef>
        <a:spcAft>
          <a:spcPts val="0"/>
        </a:spcAft>
        <a:defRPr sz="2205" b="1">
          <a:solidFill>
            <a:schemeClr val="tx1"/>
          </a:solidFill>
          <a:latin typeface="Calibri"/>
        </a:defRPr>
      </a:lvl9pPr>
    </p:titleStyle>
    <p:bodyStyle>
      <a:lvl1pPr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1pPr>
      <a:lvl2pPr marL="360083" algn="l">
        <a:spcBef>
          <a:spcPts val="0"/>
        </a:spcBef>
        <a:spcAft>
          <a:spcPts val="0"/>
        </a:spcAft>
        <a:buFont typeface="Arial"/>
        <a:defRPr sz="1575">
          <a:solidFill>
            <a:srgbClr val="0053A4"/>
          </a:solidFill>
          <a:latin typeface="+mn-lt"/>
          <a:ea typeface="+mn-ea"/>
          <a:cs typeface="+mn-cs"/>
        </a:defRPr>
      </a:lvl2pPr>
      <a:lvl3pPr marL="720165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3pPr>
      <a:lvl4pPr marL="1080248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4pPr>
      <a:lvl5pPr marL="1440330" algn="l">
        <a:spcBef>
          <a:spcPts val="0"/>
        </a:spcBef>
        <a:spcAft>
          <a:spcPts val="0"/>
        </a:spcAft>
        <a:buFont typeface="Arial"/>
        <a:defRPr>
          <a:solidFill>
            <a:srgbClr val="0053A4"/>
          </a:solidFill>
          <a:latin typeface="+mn-lt"/>
          <a:ea typeface="+mn-ea"/>
          <a:cs typeface="+mn-cs"/>
        </a:defRPr>
      </a:lvl5pPr>
      <a:lvl6pPr marL="1980455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6pPr>
      <a:lvl7pPr marL="2340538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7pPr>
      <a:lvl8pPr marL="2700619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8pPr>
      <a:lvl9pPr marL="3060701" indent="-180042" algn="l" defTabSz="720165">
        <a:spcBef>
          <a:spcPts val="0"/>
        </a:spcBef>
        <a:buFont typeface="Arial"/>
        <a:buChar char="•"/>
        <a:defRPr sz="1575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1pPr>
      <a:lvl2pPr marL="360083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2pPr>
      <a:lvl3pPr marL="720165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3pPr>
      <a:lvl4pPr marL="1080248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4pPr>
      <a:lvl5pPr marL="1440330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5pPr>
      <a:lvl6pPr marL="1800412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6pPr>
      <a:lvl7pPr marL="2160496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7pPr>
      <a:lvl8pPr marL="2520577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8pPr>
      <a:lvl9pPr marL="2880661" algn="l" defTabSz="720165">
        <a:defRPr sz="1418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ilfe-portal-missbrauch.de/" TargetMode="External"/><Relationship Id="rId5" Type="http://schemas.openxmlformats.org/officeDocument/2006/relationships/hyperlink" Target="https://www.nummergegenkummer.de/" TargetMode="External"/><Relationship Id="rId4" Type="http://schemas.openxmlformats.org/officeDocument/2006/relationships/hyperlink" Target="https://www.ansprechstelle-safe-sport.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Herzlich Willkommen </a:t>
            </a:r>
            <a:b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heutigen Workshop!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 descr="Ein Bild, das Zeichnung, Entwurf, Darstellung, Lineart enthält.&#10;&#10;KI-generierte Inhalte können fehlerhaft sein.">
            <a:extLst>
              <a:ext uri="{FF2B5EF4-FFF2-40B4-BE49-F238E27FC236}">
                <a16:creationId xmlns:a16="http://schemas.microsoft.com/office/drawing/2014/main" id="{25D71CCF-3A1D-0C1D-F061-2EAB5521C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96" y="1833001"/>
            <a:ext cx="6440007" cy="6440007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69356D9-AB1C-29CB-991D-37CA3D80B4A5}"/>
              </a:ext>
            </a:extLst>
          </p:cNvPr>
          <p:cNvSpPr txBox="1">
            <a:spLocks/>
          </p:cNvSpPr>
          <p:nvPr/>
        </p:nvSpPr>
        <p:spPr bwMode="auto">
          <a:xfrm>
            <a:off x="-24016" y="7326248"/>
            <a:ext cx="9193088" cy="4187120"/>
          </a:xfrm>
          <a:prstGeom prst="rect">
            <a:avLst/>
          </a:prstGeom>
        </p:spPr>
        <p:txBody>
          <a:bodyPr anchor="ctr"/>
          <a:lstStyle>
            <a:lvl1pPr algn="ctr">
              <a:spcBef>
                <a:spcPts val="0"/>
              </a:spcBef>
              <a:spcAft>
                <a:spcPts val="0"/>
              </a:spcAft>
              <a:defRPr sz="2835" b="1">
                <a:solidFill>
                  <a:srgbClr val="0053A4"/>
                </a:solidFill>
                <a:latin typeface="+mj-lt"/>
                <a:ea typeface="+mj-ea"/>
                <a:cs typeface="Arial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205" b="1">
                <a:solidFill>
                  <a:srgbClr val="1F497D"/>
                </a:solidFill>
                <a:latin typeface="Calibri"/>
              </a:defRPr>
            </a:lvl5pPr>
            <a:lvl6pPr marL="360083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6pPr>
            <a:lvl7pPr marL="720165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7pPr>
            <a:lvl8pPr marL="1080248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8pPr>
            <a:lvl9pPr marL="1440330" algn="l">
              <a:spcBef>
                <a:spcPts val="0"/>
              </a:spcBef>
              <a:spcAft>
                <a:spcPts val="0"/>
              </a:spcAft>
              <a:defRPr sz="2205" b="1"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Verantwortung übernehmen &amp;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8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Vorbild sein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0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44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 Rolle als Führungssportler*in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C3C72E6-A39F-20F9-1501-8C4383AE44E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933DF-1BE6-D07F-A9E4-69E3BA8523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 Rolle im Team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A099465-2CC1-93A3-D86E-E0863BE89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91506" y="2787687"/>
            <a:ext cx="7218187" cy="721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1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3C469B5-E511-906F-C13C-69ED9CAAE3A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C0184-FDAA-FA64-A721-CDC17B376D5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 Rolle im Team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462173E1-7404-E00A-F154-C5F22FE6B9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368267"/>
              </p:ext>
            </p:extLst>
          </p:nvPr>
        </p:nvGraphicFramePr>
        <p:xfrm>
          <a:off x="444116" y="3952528"/>
          <a:ext cx="8712968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AAA62222-740A-27A8-2A99-52A625FD6E27}"/>
              </a:ext>
            </a:extLst>
          </p:cNvPr>
          <p:cNvSpPr txBox="1"/>
          <p:nvPr/>
        </p:nvSpPr>
        <p:spPr>
          <a:xfrm>
            <a:off x="876164" y="2310633"/>
            <a:ext cx="784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Führungssportler*innen können Verantwortung für das Team übernehmen bzgl.:</a:t>
            </a:r>
          </a:p>
        </p:txBody>
      </p:sp>
    </p:spTree>
    <p:extLst>
      <p:ext uri="{BB962C8B-B14F-4D97-AF65-F5344CB8AC3E}">
        <p14:creationId xmlns:p14="http://schemas.microsoft.com/office/powerpoint/2010/main" val="375253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D908C6-0A8F-9406-90D7-8B7A265B54F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62E6D9-05D5-3840-6B7D-B7D8F694CC97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5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lang="de-DE" sz="5400" b="1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Rolle im Team</a:t>
            </a:r>
            <a:endParaRPr lang="de-DE" sz="5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D72322-AC5C-DFD7-E2AE-2235F235F864}"/>
              </a:ext>
            </a:extLst>
          </p:cNvPr>
          <p:cNvSpPr txBox="1"/>
          <p:nvPr/>
        </p:nvSpPr>
        <p:spPr>
          <a:xfrm>
            <a:off x="408112" y="1936304"/>
            <a:ext cx="6912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rgbClr val="003E7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um ein sicheres und positives Trainingsklima zu unterstützen</a:t>
            </a:r>
          </a:p>
        </p:txBody>
      </p:sp>
      <p:pic>
        <p:nvPicPr>
          <p:cNvPr id="3" name="Picture 7" descr="A cartoon of a group of people&#10;&#10;Description automatically generated">
            <a:extLst>
              <a:ext uri="{FF2B5EF4-FFF2-40B4-BE49-F238E27FC236}">
                <a16:creationId xmlns:a16="http://schemas.microsoft.com/office/drawing/2014/main" id="{9D12DB4C-7002-E7A0-BD33-934C2EDBC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2044" y="1139391"/>
            <a:ext cx="2671044" cy="26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9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1409106-5532-BCC3-D946-D050E8E917BF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E0E46-1BF7-8834-FBF1-2FE4BFF4BE0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326829" y="-727992"/>
            <a:ext cx="8040960" cy="3443671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sz="4400" dirty="0">
                <a:solidFill>
                  <a:srgbClr val="003E7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wen kann ich mich wenden?</a:t>
            </a:r>
            <a:endParaRPr lang="de-DE" sz="4400" dirty="0">
              <a:solidFill>
                <a:srgbClr val="003E7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70234E04-D3D4-4B2A-5841-F49ECF67A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6544" r="8036" b="28278"/>
          <a:stretch/>
        </p:blipFill>
        <p:spPr bwMode="auto">
          <a:xfrm>
            <a:off x="3200916" y="1771403"/>
            <a:ext cx="3199367" cy="21091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0838562-7647-0B27-70C3-CB63402CC1D3}"/>
              </a:ext>
            </a:extLst>
          </p:cNvPr>
          <p:cNvSpPr txBox="1"/>
          <p:nvPr/>
        </p:nvSpPr>
        <p:spPr>
          <a:xfrm>
            <a:off x="912167" y="4384576"/>
            <a:ext cx="777686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Ansprechpersonen im Verein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Lokale Ansprechstellen/Kooperationspartner nennen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>
              <a:highlight>
                <a:srgbClr val="FFFF00"/>
              </a:highlight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FF0000"/>
                </a:solidFill>
                <a:highlight>
                  <a:srgbClr val="FFFF00"/>
                </a:highlight>
              </a:rPr>
              <a:t>Anlaufstellen des Verbands/Landessportbunds o.Ä. nennen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Ansprechstelle </a:t>
            </a:r>
            <a:r>
              <a:rPr lang="de-DE" sz="2400" b="1" dirty="0" err="1"/>
              <a:t>SafeSport</a:t>
            </a:r>
            <a:r>
              <a:rPr lang="de-DE" sz="2400" b="1" dirty="0"/>
              <a:t>: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u="sng" dirty="0">
                <a:hlinkClick r:id="rId4" tooltip="https://www.ansprechstelle-safe-sport.de/"/>
              </a:rPr>
              <a:t>https://www.ansprechstelle-safe-sport.de</a:t>
            </a:r>
            <a:r>
              <a:rPr lang="de-DE" sz="2400" dirty="0"/>
              <a:t>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dirty="0"/>
              <a:t>Tel.: 0800 11 222 00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Nummer gegen Kummer: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u="sng" dirty="0">
                <a:hlinkClick r:id="rId5" tooltip="https://www.nummergegenkummer.de/"/>
              </a:rPr>
              <a:t>https://www.nummergegenkummer.de</a:t>
            </a:r>
            <a:r>
              <a:rPr lang="de-DE" sz="2400" dirty="0"/>
              <a:t> </a:t>
            </a:r>
          </a:p>
          <a:p>
            <a:pPr marL="914400" lvl="1" indent="-457200">
              <a:buFont typeface="Wingdings"/>
              <a:buChar char="§"/>
              <a:defRPr/>
            </a:pPr>
            <a:r>
              <a:rPr lang="de-DE" sz="2400" dirty="0"/>
              <a:t>Tel.: 116 111</a:t>
            </a:r>
          </a:p>
          <a:p>
            <a:pPr lvl="1">
              <a:defRPr/>
            </a:pPr>
            <a:endParaRPr lang="de-DE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b="1" dirty="0"/>
              <a:t>Hilfe-Portal sexueller Missbrauch: </a:t>
            </a:r>
            <a:endParaRPr lang="de-DE" sz="2400" b="1" dirty="0">
              <a:hlinkClick r:id="rId6"/>
            </a:endParaRP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de-DE" sz="2400" dirty="0">
                <a:hlinkClick r:id="rId6"/>
              </a:rPr>
              <a:t>https://www.hilfe-portal-missbrauch.de/</a:t>
            </a:r>
            <a:endParaRPr lang="de-DE" sz="2400" dirty="0"/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de-DE" sz="2400" dirty="0"/>
              <a:t>Tel.: 08002255530</a:t>
            </a:r>
          </a:p>
        </p:txBody>
      </p:sp>
    </p:spTree>
    <p:extLst>
      <p:ext uri="{BB962C8B-B14F-4D97-AF65-F5344CB8AC3E}">
        <p14:creationId xmlns:p14="http://schemas.microsoft.com/office/powerpoint/2010/main" val="126206986"/>
      </p:ext>
    </p:extLst>
  </p:cSld>
  <p:clrMapOvr>
    <a:masterClrMapping/>
  </p:clrMapOvr>
</p:sld>
</file>

<file path=ppt/theme/theme1.xml><?xml version="1.0" encoding="utf-8"?>
<a:theme xmlns:a="http://schemas.openxmlformats.org/drawingml/2006/main" name="Seriös">
  <a:themeElements>
    <a:clrScheme name="Safe Clubs">
      <a:dk1>
        <a:srgbClr val="0053A4"/>
      </a:dk1>
      <a:lt1>
        <a:srgbClr val="FFFFFF"/>
      </a:lt1>
      <a:dk2>
        <a:srgbClr val="000000"/>
      </a:dk2>
      <a:lt2>
        <a:srgbClr val="E5F5FA"/>
      </a:lt2>
      <a:accent1>
        <a:srgbClr val="009DCA"/>
      </a:accent1>
      <a:accent2>
        <a:srgbClr val="61A032"/>
      </a:accent2>
      <a:accent3>
        <a:srgbClr val="0053A4"/>
      </a:accent3>
      <a:accent4>
        <a:srgbClr val="379F96"/>
      </a:accent4>
      <a:accent5>
        <a:srgbClr val="A9D8A2"/>
      </a:accent5>
      <a:accent6>
        <a:srgbClr val="48A07D"/>
      </a:accent6>
      <a:hlink>
        <a:srgbClr val="129FB9"/>
      </a:hlink>
      <a:folHlink>
        <a:srgbClr val="B4A59B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162</Words>
  <Application>Microsoft Macintosh PowerPoint</Application>
  <DocSecurity>0</DocSecurity>
  <PresentationFormat>A3-Papier (297 x 420 mm)</PresentationFormat>
  <Paragraphs>41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Seriös</vt:lpstr>
      <vt:lpstr>Herzlich Willkommen  zum heutigen Workshop!</vt:lpstr>
      <vt:lpstr>Meine Rolle im Team</vt:lpstr>
      <vt:lpstr>Meine Rolle im Team</vt:lpstr>
      <vt:lpstr>Meine Rolle im Team</vt:lpstr>
      <vt:lpstr>An wen kann ich mich wenden?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VORLAGE für alle MitarbeiterInnen von Safe Clubs</dc:title>
  <dc:subject/>
  <dc:creator>Breyer Elena</dc:creator>
  <cp:keywords/>
  <dc:description/>
  <cp:lastModifiedBy>Monika Schmitz</cp:lastModifiedBy>
  <cp:revision>191</cp:revision>
  <dcterms:created xsi:type="dcterms:W3CDTF">2022-02-15T12:17:40Z</dcterms:created>
  <dcterms:modified xsi:type="dcterms:W3CDTF">2025-02-07T14:19:04Z</dcterms:modified>
  <cp:category/>
  <dc:identifier/>
  <cp:contentStatus/>
  <dc:language/>
  <cp:version/>
</cp:coreProperties>
</file>