
<file path=[Content_Types].xml><?xml version="1.0" encoding="utf-8"?>
<Types xmlns="http://schemas.openxmlformats.org/package/2006/content-types">
  <Default Extension="xlsx" ContentType="application/vnd.openxmlformats-officedocument.spreadsheetml.sheet"/>
  <Default Extension="mp4" ContentType="video/unknown"/>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39.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40.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37.xml" ContentType="application/vnd.openxmlformats-officedocument.presentationml.slide+xml"/>
  <Override PartName="/ppt/notesSlides/notesSlide28.xml" ContentType="application/vnd.openxmlformats-officedocument.presentationml.notesSlide+xml"/>
  <Override PartName="/ppt/slides/slide36.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notesSlides/notesSlide16.xml" ContentType="application/vnd.openxmlformats-officedocument.presentationml.notesSlide+xml"/>
  <Override PartName="/ppt/slides/slide29.xml" ContentType="application/vnd.openxmlformats-officedocument.presentationml.slide+xml"/>
  <Override PartName="/ppt/notesSlides/notesSlide14.xml" ContentType="application/vnd.openxmlformats-officedocument.presentationml.notes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notesSlides/notesSlide15.xml" ContentType="application/vnd.openxmlformats-officedocument.presentationml.notesSlide+xml"/>
  <Override PartName="/ppt/slides/slide33.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notesSlides/notesSlide12.xml" ContentType="application/vnd.openxmlformats-officedocument.presentationml.notesSlide+xml"/>
  <Override PartName="/ppt/slides/slide34.xml" ContentType="application/vnd.openxmlformats-officedocument.presentationml.slide+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s/slide4.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notesSlides/notesSlide38.xml" ContentType="application/vnd.openxmlformats-officedocument.presentationml.notesSlide+xml"/>
  <Override PartName="/ppt/slides/slide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bleStyles.xml" ContentType="application/vnd.openxmlformats-officedocument.presentationml.tableStyles+xml"/>
  <Override PartName="/ppt/slides/slide16.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ppt/slides/slide2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viewProps.xml" ContentType="application/vnd.openxmlformats-officedocument.presentationml.viewProps+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Override PartName="/ppt/notesSlides/notesSlide26.xml" ContentType="application/vnd.openxmlformats-officedocument.presentationml.notesSlide+xml"/>
  <Override PartName="/ppt/slides/slide20.xml" ContentType="application/vnd.openxmlformats-officedocument.presentationml.slide+xml"/>
  <Override PartName="/ppt/charts/colors2.xml" ContentType="application/vnd.ms-office.chartcolorstyle+xml"/>
  <Override PartName="/ppt/slides/slide11.xml" ContentType="application/vnd.openxmlformats-officedocument.presentationml.slide+xml"/>
  <Override PartName="/ppt/charts/chart2.xml" ContentType="application/vnd.openxmlformats-officedocument.drawingml.chart+xml"/>
  <Override PartName="/ppt/slides/slide14.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charts/colors1.xml" ContentType="application/vnd.ms-office.chartcolorstyle+xml"/>
  <Override PartName="/ppt/notesSlides/notesSlide23.xml" ContentType="application/vnd.openxmlformats-officedocument.presentationml.notesSlide+xml"/>
  <Override PartName="/ppt/theme/theme2.xml" ContentType="application/vnd.openxmlformats-officedocument.theme+xml"/>
  <Override PartName="/ppt/slideLayouts/slideLayout6.xml" ContentType="application/vnd.openxmlformats-officedocument.presentationml.slideLayout+xml"/>
  <Override PartName="/ppt/presProps.xml" ContentType="application/vnd.openxmlformats-officedocument.presentationml.presProps+xml"/>
  <Override PartName="/ppt/slides/slide38.xml" ContentType="application/vnd.openxmlformats-officedocument.presentationml.slide+xml"/>
  <Override PartName="/ppt/notesSlides/notesSlide35.xml" ContentType="application/vnd.openxmlformats-officedocument.presentationml.notesSlide+xml"/>
  <Override PartName="/ppt/slides/slide7.xml" ContentType="application/vnd.openxmlformats-officedocument.presentationml.slide+xml"/>
  <Override PartName="/ppt/charts/style1.xml" ContentType="application/vnd.ms-office.chartstyle+xml"/>
  <Override PartName="/ppt/slides/slide21.xml" ContentType="application/vnd.openxmlformats-officedocument.presentationml.slide+xml"/>
  <Override PartName="/ppt/charts/chart1.xml" ContentType="application/vnd.openxmlformats-officedocument.drawingml.chart+xml"/>
  <Override PartName="/ppt/slides/slide30.xml" ContentType="application/vnd.openxmlformats-officedocument.presentationml.slide+xml"/>
  <Override PartName="/ppt/charts/style2.xml" ContentType="application/vnd.ms-office.chartstyl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notesMasterIdLst>
    <p:notesMasterId r:id="rId4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Lst>
  <p:sldSz cx="12192000" cy="6858000"/>
  <p:notesSz cx="12192000" cy="6858000"/>
  <p:defaultTextStyle>
    <a:defPPr>
      <a:defRPr lang="de-DE"/>
    </a:defPPr>
    <a:lvl1pPr algn="l">
      <a:spcBef>
        <a:spcPts val="0"/>
      </a:spcBef>
      <a:spcAft>
        <a:spcPts val="0"/>
      </a:spcAft>
      <a:defRPr>
        <a:solidFill>
          <a:schemeClr val="tx1"/>
        </a:solidFill>
        <a:latin typeface="Calibri"/>
        <a:ea typeface="+mn-ea"/>
        <a:cs typeface="Arial"/>
      </a:defRPr>
    </a:lvl1pPr>
    <a:lvl2pPr marL="457200" algn="l">
      <a:spcBef>
        <a:spcPts val="0"/>
      </a:spcBef>
      <a:spcAft>
        <a:spcPts val="0"/>
      </a:spcAft>
      <a:defRPr>
        <a:solidFill>
          <a:schemeClr val="tx1"/>
        </a:solidFill>
        <a:latin typeface="Calibri"/>
        <a:ea typeface="+mn-ea"/>
        <a:cs typeface="Arial"/>
      </a:defRPr>
    </a:lvl2pPr>
    <a:lvl3pPr marL="914400" algn="l">
      <a:spcBef>
        <a:spcPts val="0"/>
      </a:spcBef>
      <a:spcAft>
        <a:spcPts val="0"/>
      </a:spcAft>
      <a:defRPr>
        <a:solidFill>
          <a:schemeClr val="tx1"/>
        </a:solidFill>
        <a:latin typeface="Calibri"/>
        <a:ea typeface="+mn-ea"/>
        <a:cs typeface="Arial"/>
      </a:defRPr>
    </a:lvl3pPr>
    <a:lvl4pPr marL="1371600" algn="l">
      <a:spcBef>
        <a:spcPts val="0"/>
      </a:spcBef>
      <a:spcAft>
        <a:spcPts val="0"/>
      </a:spcAft>
      <a:defRPr>
        <a:solidFill>
          <a:schemeClr val="tx1"/>
        </a:solidFill>
        <a:latin typeface="Calibri"/>
        <a:ea typeface="+mn-ea"/>
        <a:cs typeface="Arial"/>
      </a:defRPr>
    </a:lvl4pPr>
    <a:lvl5pPr marL="1828800" algn="l">
      <a:spcBef>
        <a:spcPts val="0"/>
      </a:spcBef>
      <a:spcAft>
        <a:spcPts val="0"/>
      </a:spcAft>
      <a:defRPr>
        <a:solidFill>
          <a:schemeClr val="tx1"/>
        </a:solidFill>
        <a:latin typeface="Calibri"/>
        <a:ea typeface="+mn-ea"/>
        <a:cs typeface="Arial"/>
      </a:defRPr>
    </a:lvl5pPr>
    <a:lvl6pPr marL="2286000" algn="l" defTabSz="914400">
      <a:defRPr>
        <a:solidFill>
          <a:schemeClr val="tx1"/>
        </a:solidFill>
        <a:latin typeface="Calibri"/>
        <a:ea typeface="+mn-ea"/>
        <a:cs typeface="Arial"/>
      </a:defRPr>
    </a:lvl6pPr>
    <a:lvl7pPr marL="2743200" algn="l" defTabSz="914400">
      <a:defRPr>
        <a:solidFill>
          <a:schemeClr val="tx1"/>
        </a:solidFill>
        <a:latin typeface="Calibri"/>
        <a:ea typeface="+mn-ea"/>
        <a:cs typeface="Arial"/>
      </a:defRPr>
    </a:lvl7pPr>
    <a:lvl8pPr marL="3200400" algn="l" defTabSz="914400">
      <a:defRPr>
        <a:solidFill>
          <a:schemeClr val="tx1"/>
        </a:solidFill>
        <a:latin typeface="Calibri"/>
        <a:ea typeface="+mn-ea"/>
        <a:cs typeface="Arial"/>
      </a:defRPr>
    </a:lvl8pPr>
    <a:lvl9pPr marL="3657600" algn="l" defTabSz="914400">
      <a:defRPr>
        <a:solidFill>
          <a:schemeClr val="tx1"/>
        </a:solidFill>
        <a:latin typeface="Calibri"/>
        <a:ea typeface="+mn-ea"/>
        <a:cs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325F4FD2-7DEB-6118-793D-A39903B71A53}">
  <a:tblStyle styleId="{325F4FD2-7DEB-6118-793D-A39903B71A53}" styleName="Medium Style 4 - Accent 2">
    <a:wholeTbl>
      <a:tcTxStyle>
        <a:fontRef idx="minor">
          <a:srgbClr val="000000"/>
        </a:fontRef>
        <a:schemeClr val="dk1"/>
      </a:tcTxStyle>
      <a:tcStyle>
        <a:tcBdr>
          <a:left>
            <a:ln w="12700">
              <a:solidFill>
                <a:schemeClr val="accent2"/>
              </a:solidFill>
            </a:ln>
          </a:left>
          <a:right>
            <a:ln w="12700">
              <a:solidFill>
                <a:schemeClr val="accent2"/>
              </a:solidFill>
            </a:ln>
          </a:right>
          <a:top>
            <a:ln w="12700">
              <a:solidFill>
                <a:schemeClr val="accent2"/>
              </a:solidFill>
            </a:ln>
          </a:top>
          <a:bottom>
            <a:ln w="12700">
              <a:solidFill>
                <a:schemeClr val="accent2"/>
              </a:solidFill>
            </a:ln>
          </a:bottom>
          <a:insideH>
            <a:ln w="12700">
              <a:solidFill>
                <a:schemeClr val="accent2"/>
              </a:solidFill>
            </a:ln>
          </a:insideH>
          <a:insideV>
            <a:ln w="12700">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fill>
          <a:solidFill>
            <a:schemeClr val="accent2">
              <a:tint val="40000"/>
            </a:schemeClr>
          </a:solidFill>
        </a:fill>
      </a:tcStyle>
    </a:band2V>
    <a:lastCol>
      <a:tcStyle>
        <a:tcBdr/>
      </a:tcStyle>
    </a:lastCol>
    <a:firstCol>
      <a:tcStyle>
        <a:tcBdr/>
      </a:tcStyle>
    </a:firstCol>
    <a:lastRow>
      <a:tcStyle>
        <a:tcBdr>
          <a:top>
            <a:ln w="25400">
              <a:solidFill>
                <a:schemeClr val="accent2"/>
              </a:solidFill>
            </a:ln>
          </a:top>
        </a:tcBdr>
        <a:fill>
          <a:solidFill>
            <a:schemeClr val="accent2">
              <a:tint val="20000"/>
            </a:schemeClr>
          </a:solidFill>
        </a:fill>
      </a:tcStyle>
    </a:lastRow>
    <a:seCell>
      <a:tcStyle>
        <a:tcBdr/>
      </a:tcStyle>
    </a:seCell>
    <a:swCell>
      <a:tcStyle>
        <a:tcBdr/>
      </a:tcStyle>
    </a:swCell>
    <a:firstRow>
      <a:tcStyle>
        <a:tcBdr/>
        <a:fill>
          <a:solidFill>
            <a:schemeClr val="accent2">
              <a:tint val="20000"/>
            </a:schemeClr>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110" d="100"/>
          <a:sy n="110" d="100"/>
        </p:scale>
        <p:origin x="-72" y="-608"/>
      </p:cViewPr>
      <p:guideLst>
        <p:guide pos="2160" orient="horz"/>
        <p:guide pos="2880"/>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notesMaster" Target="notesMasters/notesMaster1.xml"/><Relationship Id="rId45" Type="http://schemas.openxmlformats.org/officeDocument/2006/relationships/presProps" Target="presProps.xml" /><Relationship Id="rId46" Type="http://schemas.openxmlformats.org/officeDocument/2006/relationships/tableStyles" Target="tableStyles.xml" /><Relationship Id="rId47" Type="http://schemas.openxmlformats.org/officeDocument/2006/relationships/viewProps" Target="viewProps.xml" /></Relationships>
</file>

<file path=ppt/charts/_rels/chart1.xml.rels><?xml version="1.0" encoding="UTF-8" standalone="yes"?><Relationships xmlns="http://schemas.openxmlformats.org/package/2006/relationships"><Relationship Id="rId1" Type="http://schemas.microsoft.com/office/2011/relationships/chartStyle" Target="style1.xml" /><Relationship Id="rId2" Type="http://schemas.microsoft.com/office/2011/relationships/chartColorStyle" Target="colors1.xml" /><Relationship Id="rId3" Type="http://schemas.openxmlformats.org/officeDocument/2006/relationships/package" Target="../embeddings/Microsoft_Excel_Worksheet1.xlsx" /></Relationships>
</file>

<file path=ppt/charts/_rels/chart2.xml.rels><?xml version="1.0" encoding="UTF-8" standalone="yes"?><Relationships xmlns="http://schemas.openxmlformats.org/package/2006/relationships"><Relationship Id="rId1" Type="http://schemas.microsoft.com/office/2011/relationships/chartStyle" Target="style2.xml" /><Relationship Id="rId2" Type="http://schemas.microsoft.com/office/2011/relationships/chartColorStyle" Target="colors2.xml" /><Relationship Id="rId3" Type="http://schemas.openxmlformats.org/officeDocument/2006/relationships/package" Target="../embeddings/Microsoft_Excel_Worksheet2.xlsx" /></Relationships>
</file>

<file path=ppt/charts/chart1.xml><?xml version="1.0" encoding="utf-8"?>
<c:chartSpace xmlns:c="http://schemas.openxmlformats.org/drawingml/2006/chart" xmlns:a="http://schemas.openxmlformats.org/drawingml/2006/main" xmlns:r="http://schemas.openxmlformats.org/officeDocument/2006/relationships" xmlns:mc="http://schemas.openxmlformats.org/markup-compatibility/2006" xmlns:c15="http://schemas.microsoft.com/office/drawing/2012/chart" xmlns:c14="http://schemas.microsoft.com/office/drawing/2007/8/2/chart" xmlns:c16r2="http://schemas.microsoft.com/office/drawing/2015/06/chart">
  <c:date1904 val="0"/>
  <c:lang val="en-GB"/>
  <c:roundedCorners val="0"/>
  <mc:AlternateContent>
    <mc:Choice Requires="c14">
      <c14:style val="104"/>
    </mc:Choice>
    <mc:Fallback>
      <c:style val="4"/>
    </mc:Fallback>
  </mc:AlternateContent>
  <c:chart>
    <c:autoTitleDeleted val="1"/>
    <c:plotArea>
      <c:layout/>
      <c:barChart>
        <c:barDir val="bar"/>
        <c:grouping val="clustered"/>
        <c:varyColors val="0"/>
        <c:ser>
          <c:idx val="0"/>
          <c:order val="0"/>
          <c:tx>
            <c:strRef>
              <c:f>Sheet1!$B$1</c:f>
              <c:strCache>
                <c:ptCount val="1"/>
                <c:pt idx="0">
                  <c:v>Prozent</c:v>
                </c:pt>
              </c:strCache>
            </c:strRef>
          </c:tx>
          <c:spPr bwMode="auto">
            <a:prstGeom prst="rect">
              <a:avLst/>
            </a:prstGeom>
            <a:solidFill>
              <a:schemeClr val="accent2"/>
            </a:solidFill>
            <a:ln>
              <a:noFill/>
            </a:ln>
            <a:effectLst/>
          </c:spPr>
          <c:invertIfNegative val="0"/>
          <c:cat>
            <c:strRef>
              <c:f>Sheet1!$A$2:$A$6</c:f>
              <c:strCache>
                <c:ptCount val="5"/>
                <c:pt idx="0">
                  <c:v>Psychische Gewalt</c:v>
                </c:pt>
                <c:pt idx="1">
                  <c:v>Körperliche Gewalt</c:v>
                </c:pt>
                <c:pt idx="2">
                  <c:v>Sexualisierte Gewalt ohne Kontakt</c:v>
                </c:pt>
                <c:pt idx="3">
                  <c:v>Sexualisierte Gewalt mit Kontakt</c:v>
                </c:pt>
                <c:pt idx="4">
                  <c:v>Vernachlässigung</c:v>
                </c:pt>
              </c:strCache>
            </c:strRef>
          </c:cat>
          <c:val>
            <c:numRef>
              <c:f>Sheet1!$B$2:$B$6</c:f>
              <c:numCache>
                <c:formatCode>0%</c:formatCode>
                <c:ptCount val="5"/>
                <c:pt idx="0">
                  <c:v>0.63</c:v>
                </c:pt>
                <c:pt idx="1">
                  <c:v>0.37</c:v>
                </c:pt>
                <c:pt idx="2">
                  <c:v>0.26</c:v>
                </c:pt>
                <c:pt idx="3">
                  <c:v>0.19</c:v>
                </c:pt>
                <c:pt idx="4">
                  <c:v>0.15</c:v>
                </c:pt>
              </c:numCache>
            </c:numRef>
          </c:val>
        </c:ser>
        <c:dLbls>
          <c:showBubbleSize val="0"/>
          <c:showCatName val="0"/>
          <c:showLeaderLines val="0"/>
          <c:showLegendKey val="0"/>
          <c:showPercent val="0"/>
          <c:showSerName val="0"/>
          <c:showVal val="0"/>
        </c:dLbls>
        <c:gapWidth val="182"/>
        <c:axId val="1788614591"/>
        <c:axId val="1788616239"/>
      </c:barChart>
      <c:catAx>
        <c:axId val="1788614591"/>
        <c:scaling>
          <c:orientation val="minMax"/>
        </c:scaling>
        <c:delete val="0"/>
        <c:axPos val="l"/>
        <c:numFmt formatCode="General" sourceLinked="1"/>
        <c:majorTickMark val="none"/>
        <c:minorTickMark val="none"/>
        <c:tickLblPos val="nextTo"/>
        <c:spPr bwMode="auto">
          <a:prstGeom prst="rect">
            <a:avLst/>
          </a:prstGeom>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a:ln>
                  <a:noFill/>
                </a:ln>
                <a:solidFill>
                  <a:schemeClr val="tx1"/>
                </a:solidFill>
                <a:latin typeface="Calibri"/>
                <a:ea typeface="Arial"/>
                <a:cs typeface="Arial"/>
              </a:defRPr>
            </a:pPr>
            <a:endParaRPr lang="de-DE"/>
          </a:p>
        </c:txPr>
        <c:crossAx val="1788616239"/>
        <c:crosses val="autoZero"/>
        <c:auto val="1"/>
        <c:lblAlgn val="ctr"/>
        <c:lblOffset val="100"/>
        <c:noMultiLvlLbl val="0"/>
      </c:catAx>
      <c:valAx>
        <c:axId val="1788616239"/>
        <c:scaling>
          <c:orientation val="minMax"/>
        </c:scaling>
        <c:delete val="0"/>
        <c:axPos val="b"/>
        <c:majorGridlines>
          <c:spPr bwMode="auto">
            <a:prstGeom prst="rect">
              <a:avLst/>
            </a:prstGeom>
            <a:ln w="9525" cap="flat" cmpd="sng" algn="ctr">
              <a:solidFill>
                <a:schemeClr val="tx1">
                  <a:lumMod val="15000"/>
                  <a:lumOff val="85000"/>
                </a:schemeClr>
              </a:solidFill>
              <a:round/>
            </a:ln>
            <a:effectLst/>
          </c:spPr>
        </c:majorGridlines>
        <c:numFmt formatCode="0%" sourceLinked="1"/>
        <c:majorTickMark val="none"/>
        <c:minorTickMark val="none"/>
        <c:tickLblPos val="nextTo"/>
        <c:spPr bwMode="auto">
          <a:prstGeom prst="rect">
            <a:avLst/>
          </a:prstGeom>
          <a:noFill/>
          <a:ln>
            <a:noFill/>
          </a:ln>
          <a:effectLst/>
        </c:spPr>
        <c:txPr>
          <a:bodyPr rot="-60000000" spcFirstLastPara="1" vertOverflow="ellipsis" vert="horz" wrap="square" anchor="ctr" anchorCtr="1"/>
          <a:lstStyle/>
          <a:p>
            <a:pPr>
              <a:defRPr sz="1200" b="0" i="0" u="none" strike="noStrike">
                <a:solidFill>
                  <a:schemeClr val="tx1"/>
                </a:solidFill>
                <a:latin typeface="Calibri"/>
                <a:ea typeface="Arial"/>
                <a:cs typeface="Arial"/>
              </a:defRPr>
            </a:pPr>
            <a:endParaRPr lang="de-DE"/>
          </a:p>
        </c:txPr>
        <c:crossAx val="1788614591"/>
        <c:crosses val="autoZero"/>
        <c:crossBetween val="between"/>
      </c:valAx>
      <c:spPr bwMode="auto">
        <a:prstGeom prst="rect">
          <a:avLst/>
        </a:prstGeom>
        <a:noFill/>
        <a:ln>
          <a:noFill/>
        </a:ln>
        <a:effectLst/>
      </c:spPr>
    </c:plotArea>
    <c:plotVisOnly val="1"/>
    <c:dispBlanksAs val="gap"/>
    <c:showDLblsOverMax val="0"/>
  </c:chart>
  <c:spPr bwMode="auto">
    <a:xfrm>
      <a:off x="631104" y="3124174"/>
      <a:ext cx="7697144" cy="3041130"/>
    </a:xfrm>
    <a:prstGeom prst="rect">
      <a:avLst/>
    </a:prstGeom>
    <a:noFill/>
    <a:ln w="9525" cap="flat" cmpd="sng" algn="ctr">
      <a:no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mc="http://schemas.openxmlformats.org/markup-compatibility/2006" xmlns:c15="http://schemas.microsoft.com/office/drawing/2012/chart" xmlns:c14="http://schemas.microsoft.com/office/drawing/2007/8/2/chart" xmlns:c16r2="http://schemas.microsoft.com/office/drawing/2015/06/chart">
  <c:date1904 val="0"/>
  <c:lang val="en-GB"/>
  <c:roundedCorners val="0"/>
  <mc:AlternateContent>
    <mc:Choice Requires="c14">
      <c14:style val="102"/>
    </mc:Choice>
    <mc:Fallback>
      <c:style val="2"/>
    </mc:Fallback>
  </mc:AlternateContent>
  <c:chart>
    <c:title>
      <c:tx>
        <c:rich>
          <a:bodyPr rot="0" spcFirstLastPara="1" vertOverflow="ellipsis" vert="horz" wrap="square" anchor="ctr" anchorCtr="1"/>
          <a:lstStyle/>
          <a:p>
            <a:pPr>
              <a:defRPr sz="1850" b="1" i="0" u="none" strike="noStrike" spc="0">
                <a:solidFill>
                  <a:schemeClr val="tx1"/>
                </a:solidFill>
                <a:latin typeface="+mn-lt"/>
                <a:ea typeface="+mn-ea"/>
                <a:cs typeface="+mn-cs"/>
              </a:defRPr>
            </a:pPr>
            <a:r>
              <a:rPr lang="en-US" b="1">
                <a:solidFill>
                  <a:schemeClr val="tx1"/>
                </a:solidFill>
              </a:rPr>
              <a:t>Leistungsebene</a:t>
            </a:r>
            <a:endParaRPr lang="en-US"/>
          </a:p>
        </c:rich>
      </c:tx>
      <c:layout>
        <c:manualLayout>
          <c:xMode val="edge"/>
          <c:yMode val="edge"/>
          <c:x val="0.054989"/>
          <c:y val="0.052949"/>
        </c:manualLayout>
      </c:layout>
      <c:overlay val="0"/>
      <c:spPr bwMode="auto">
        <a:prstGeom prst="rect">
          <a:avLst/>
        </a:prstGeom>
        <a:noFill/>
        <a:ln>
          <a:noFill/>
        </a:ln>
        <a:effectLst/>
      </c:spPr>
      <c:txPr>
        <a:bodyPr rot="0" spcFirstLastPara="1" vertOverflow="ellipsis" vert="horz" wrap="square" anchor="ctr" anchorCtr="1"/>
        <a:lstStyle/>
        <a:p>
          <a:pPr>
            <a:defRPr sz="1850" b="1" i="0" u="none" strike="noStrike" spc="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Prozent</c:v>
                </c:pt>
              </c:strCache>
            </c:strRef>
          </c:tx>
          <c:spPr bwMode="auto">
            <a:prstGeom prst="rect">
              <a:avLst/>
            </a:prstGeom>
            <a:solidFill>
              <a:schemeClr val="accent2"/>
            </a:solidFill>
            <a:ln>
              <a:noFill/>
            </a:ln>
            <a:effectLst/>
          </c:spPr>
          <c:invertIfNegative val="0"/>
          <c:cat>
            <c:strRef>
              <c:f>Sheet1!$A$2:$A$5</c:f>
              <c:strCache>
                <c:ptCount val="4"/>
                <c:pt idx="0">
                  <c:v>Lokale Ebene</c:v>
                </c:pt>
                <c:pt idx="1">
                  <c:v>Regionale Ebene</c:v>
                </c:pt>
                <c:pt idx="2">
                  <c:v>Nationale Ebene</c:v>
                </c:pt>
                <c:pt idx="3">
                  <c:v>Internationale Ebene</c:v>
                </c:pt>
              </c:strCache>
            </c:strRef>
          </c:cat>
          <c:val>
            <c:numRef>
              <c:f>Sheet1!$B$2:$B$5</c:f>
              <c:numCache>
                <c:formatCode>0%</c:formatCode>
                <c:ptCount val="4"/>
                <c:pt idx="0">
                  <c:v>0.68</c:v>
                </c:pt>
                <c:pt idx="1">
                  <c:v>0.77</c:v>
                </c:pt>
                <c:pt idx="2">
                  <c:v>0.74</c:v>
                </c:pt>
                <c:pt idx="3">
                  <c:v>0.84</c:v>
                </c:pt>
              </c:numCache>
            </c:numRef>
          </c:val>
        </c:ser>
        <c:dLbls>
          <c:showBubbleSize val="0"/>
          <c:showCatName val="0"/>
          <c:showLeaderLines val="0"/>
          <c:showLegendKey val="0"/>
          <c:showPercent val="0"/>
          <c:showSerName val="0"/>
          <c:showVal val="0"/>
        </c:dLbls>
        <c:gapWidth val="182"/>
        <c:axId val="1787785871"/>
        <c:axId val="1751996976"/>
      </c:barChart>
      <c:catAx>
        <c:axId val="1787785871"/>
        <c:scaling>
          <c:orientation val="minMax"/>
        </c:scaling>
        <c:delete val="0"/>
        <c:axPos val="l"/>
        <c:numFmt formatCode="General" sourceLinked="1"/>
        <c:majorTickMark val="none"/>
        <c:minorTickMark val="none"/>
        <c:tickLblPos val="nextTo"/>
        <c:spPr bwMode="auto">
          <a:prstGeom prst="rect">
            <a:avLst/>
          </a:prstGeom>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a:solidFill>
                  <a:schemeClr val="tx1"/>
                </a:solidFill>
                <a:latin typeface="Calibri"/>
                <a:ea typeface="Arial"/>
                <a:cs typeface="Arial"/>
              </a:defRPr>
            </a:pPr>
            <a:endParaRPr lang="de-DE"/>
          </a:p>
        </c:txPr>
        <c:crossAx val="1751996976"/>
        <c:crosses val="autoZero"/>
        <c:auto val="1"/>
        <c:lblAlgn val="ctr"/>
        <c:lblOffset val="100"/>
        <c:noMultiLvlLbl val="0"/>
      </c:catAx>
      <c:valAx>
        <c:axId val="1751996976"/>
        <c:scaling>
          <c:orientation val="minMax"/>
        </c:scaling>
        <c:delete val="0"/>
        <c:axPos val="b"/>
        <c:majorGridlines>
          <c:spPr bwMode="auto">
            <a:prstGeom prst="rect">
              <a:avLst/>
            </a:prstGeom>
            <a:ln w="9525" cap="flat" cmpd="sng" algn="ctr">
              <a:solidFill>
                <a:schemeClr val="tx1">
                  <a:lumMod val="15000"/>
                  <a:lumOff val="85000"/>
                </a:schemeClr>
              </a:solidFill>
              <a:round/>
            </a:ln>
            <a:effectLst/>
          </c:spPr>
        </c:majorGridlines>
        <c:numFmt formatCode="0%" sourceLinked="1"/>
        <c:majorTickMark val="none"/>
        <c:minorTickMark val="none"/>
        <c:tickLblPos val="nextTo"/>
        <c:spPr bwMode="auto">
          <a:prstGeom prst="rect">
            <a:avLst/>
          </a:prstGeom>
          <a:noFill/>
          <a:ln>
            <a:noFill/>
          </a:ln>
          <a:effectLst/>
        </c:spPr>
        <c:txPr>
          <a:bodyPr rot="-60000000" spcFirstLastPara="1" vertOverflow="ellipsis" vert="horz" wrap="square" anchor="ctr" anchorCtr="1"/>
          <a:lstStyle/>
          <a:p>
            <a:pPr>
              <a:defRPr sz="1800" b="0" i="0" u="none" strike="noStrike">
                <a:solidFill>
                  <a:schemeClr val="tx1"/>
                </a:solidFill>
                <a:latin typeface="Calibri"/>
                <a:ea typeface="Arial"/>
                <a:cs typeface="Arial"/>
              </a:defRPr>
            </a:pPr>
            <a:endParaRPr lang="de-DE"/>
          </a:p>
        </c:txPr>
        <c:crossAx val="1787785871"/>
        <c:crosses val="autoZero"/>
        <c:crossBetween val="between"/>
      </c:valAx>
      <c:spPr bwMode="auto">
        <a:prstGeom prst="rect">
          <a:avLst/>
        </a:prstGeom>
        <a:noFill/>
        <a:ln>
          <a:noFill/>
        </a:ln>
        <a:effectLst/>
      </c:spPr>
    </c:plotArea>
    <c:plotVisOnly val="1"/>
    <c:dispBlanksAs val="gap"/>
    <c:showDLblsOverMax val="0"/>
  </c:chart>
  <c:spPr bwMode="auto">
    <a:xfrm>
      <a:off x="1930991" y="2265273"/>
      <a:ext cx="7222112" cy="3645437"/>
    </a:xfrm>
    <a:prstGeom prst="rect">
      <a:avLst/>
    </a:prstGeom>
    <a:noFill/>
    <a:ln w="9525" cap="flat" cmpd="sng" algn="ctr">
      <a:no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5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12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350"/>
  </cs:chartArea>
  <cs:dataLabel>
    <cs:lnRef idx="0"/>
    <cs:fillRef idx="0"/>
    <cs:effectRef idx="0"/>
    <cs:fontRef idx="minor">
      <a:schemeClr val="tx1">
        <a:lumMod val="75000"/>
        <a:lumOff val="25000"/>
      </a:schemeClr>
    </cs:fontRef>
    <cs:defRPr sz="12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Wireframe>
    <cs:lnRef idx="0">
      <cs:styleClr val="auto"/>
    </cs:lnRef>
    <cs:fillRef idx="1"/>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12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2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5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12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200"/>
  </cs:valueAxis>
  <cs:wall>
    <cs:lnRef idx="0"/>
    <cs:fillRef idx="0"/>
    <cs:effectRef idx="0"/>
    <cs:fontRef idx="minor">
      <a:schemeClr val="tx1"/>
    </cs:fontRef>
    <cs:spPr bwMode="auto">
      <a:prstGeom prst="rect">
        <a:avLst/>
      </a:prstGeom>
      <a:noFill/>
      <a:ln>
        <a:noFill/>
      </a:ln>
    </cs:spPr>
  </cs:wall>
  <cs:dataPointMarkerLayout/>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5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12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350"/>
  </cs:chartArea>
  <cs:dataLabel>
    <cs:lnRef idx="0"/>
    <cs:fillRef idx="0"/>
    <cs:effectRef idx="0"/>
    <cs:fontRef idx="minor">
      <a:schemeClr val="tx1">
        <a:lumMod val="75000"/>
        <a:lumOff val="25000"/>
      </a:schemeClr>
    </cs:fontRef>
    <cs:defRPr sz="12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Wireframe>
    <cs:lnRef idx="0">
      <cs:styleClr val="auto"/>
    </cs:lnRef>
    <cs:fillRef idx="1"/>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12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2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5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12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200"/>
  </cs:valueAxis>
  <cs:wall>
    <cs:lnRef idx="0"/>
    <cs:fillRef idx="0"/>
    <cs:effectRef idx="0"/>
    <cs:fontRef idx="minor">
      <a:schemeClr val="tx1"/>
    </cs:fontRef>
    <cs:spPr bwMode="auto">
      <a:prstGeom prst="rect">
        <a:avLst/>
      </a:prstGeom>
      <a:noFill/>
      <a:ln>
        <a:noFill/>
      </a:ln>
    </cs:spPr>
  </cs:wall>
  <cs:dataPointMarkerLayout/>
</cs:chartStyl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5283200" cy="344488"/>
          </a:xfrm>
          <a:prstGeom prst="rect">
            <a:avLst/>
          </a:prstGeom>
        </p:spPr>
        <p:txBody>
          <a:bodyPr vert="horz" lIns="91440" tIns="45720" rIns="91440" bIns="45720" rtlCol="0"/>
          <a:lstStyle>
            <a:lvl1pPr algn="l">
              <a:defRPr sz="1200"/>
            </a:lvl1pPr>
          </a:lstStyle>
          <a:p>
            <a:pPr>
              <a:defRPr/>
            </a:pPr>
            <a:endParaRPr/>
          </a:p>
        </p:txBody>
      </p:sp>
      <p:sp>
        <p:nvSpPr>
          <p:cNvPr id="3" name="Date Placeholder 2"/>
          <p:cNvSpPr>
            <a:spLocks noGrp="1"/>
          </p:cNvSpPr>
          <p:nvPr>
            <p:ph type="dt" idx="1"/>
          </p:nvPr>
        </p:nvSpPr>
        <p:spPr bwMode="auto">
          <a:xfrm>
            <a:off x="6905625" y="0"/>
            <a:ext cx="5283200" cy="344488"/>
          </a:xfrm>
          <a:prstGeom prst="rect">
            <a:avLst/>
          </a:prstGeom>
        </p:spPr>
        <p:txBody>
          <a:bodyPr vert="horz" lIns="91440" tIns="45720" rIns="91440" bIns="45720" rtlCol="0"/>
          <a:lstStyle>
            <a:lvl1pPr algn="r">
              <a:defRPr sz="1200"/>
            </a:lvl1pPr>
          </a:lstStyle>
          <a:p>
            <a:pPr>
              <a:defRPr/>
            </a:pPr>
            <a:fld id="{8B4414AF-5702-3647-A43C-D80D567F1AC6}" type="datetimeFigureOut">
              <a:rPr lang="de-DE"/>
              <a:t>03.02.25</a:t>
            </a:fld>
            <a:endParaRPr/>
          </a:p>
        </p:txBody>
      </p:sp>
      <p:sp>
        <p:nvSpPr>
          <p:cNvPr id="4" name="Slide Image Placeholder 3"/>
          <p:cNvSpPr>
            <a:spLocks noChangeAspect="1" noGrp="1" noRot="1"/>
          </p:cNvSpPr>
          <p:nvPr>
            <p:ph type="sldImg" idx="2"/>
          </p:nvPr>
        </p:nvSpPr>
        <p:spPr bwMode="auto">
          <a:xfrm>
            <a:off x="4038600" y="857250"/>
            <a:ext cx="4114800" cy="2314575"/>
          </a:xfrm>
          <a:prstGeom prst="rect">
            <a:avLst/>
          </a:prstGeom>
          <a:noFill/>
          <a:ln w="12700">
            <a:solidFill>
              <a:prstClr val="black"/>
            </a:solidFill>
          </a:ln>
        </p:spPr>
        <p:txBody>
          <a:bodyPr vert="horz" lIns="91440" tIns="45720" rIns="91440" bIns="45720" rtlCol="0" anchor="ctr"/>
          <a:lstStyle/>
          <a:p>
            <a:pPr>
              <a:defRPr/>
            </a:pPr>
            <a:endParaRPr/>
          </a:p>
        </p:txBody>
      </p:sp>
      <p:sp>
        <p:nvSpPr>
          <p:cNvPr id="5" name="Notes Placeholder 4"/>
          <p:cNvSpPr>
            <a:spLocks noGrp="1"/>
          </p:cNvSpPr>
          <p:nvPr>
            <p:ph type="body" sz="quarter" idx="3"/>
          </p:nvPr>
        </p:nvSpPr>
        <p:spPr bwMode="auto">
          <a:xfrm>
            <a:off x="1219200" y="3300413"/>
            <a:ext cx="9753600" cy="2700336"/>
          </a:xfrm>
          <a:prstGeom prst="rect">
            <a:avLst/>
          </a:prstGeom>
        </p:spPr>
        <p:txBody>
          <a:bodyPr vert="horz" lIns="91440" tIns="45720" rIns="91440" bIns="45720" rtlCol="0"/>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6" name="Footer Placeholder 5"/>
          <p:cNvSpPr>
            <a:spLocks noGrp="1"/>
          </p:cNvSpPr>
          <p:nvPr>
            <p:ph type="ftr" sz="quarter" idx="4"/>
          </p:nvPr>
        </p:nvSpPr>
        <p:spPr bwMode="auto">
          <a:xfrm>
            <a:off x="0" y="6513513"/>
            <a:ext cx="5283200" cy="3444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5"/>
          </p:nvPr>
        </p:nvSpPr>
        <p:spPr bwMode="auto">
          <a:xfrm>
            <a:off x="6905625" y="6513513"/>
            <a:ext cx="5283200" cy="344487"/>
          </a:xfrm>
          <a:prstGeom prst="rect">
            <a:avLst/>
          </a:prstGeom>
        </p:spPr>
        <p:txBody>
          <a:bodyPr vert="horz" lIns="91440" tIns="45720" rIns="91440" bIns="45720" rtlCol="0" anchor="b"/>
          <a:lstStyle>
            <a:lvl1pPr algn="r">
              <a:defRPr sz="1200"/>
            </a:lvl1pPr>
          </a:lstStyle>
          <a:p>
            <a:pPr>
              <a:defRPr/>
            </a:pPr>
            <a:fld id="{32A1EEA8-7065-FC4C-B20E-7A44623D2474}" type="slidenum">
              <a:rPr/>
              <a:t>‹#›</a:t>
            </a:fld>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Begrüßung der Teilnehmenden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Optional: Namensschilder aufstellen lassen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Inhalte/Ziele des Workshops beschreiben</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355600" algn="l"/>
              </a:tabLst>
              <a:defRPr/>
            </a:pPr>
            <a:r>
              <a:rPr lang="de-DE" sz="1800">
                <a:solidFill>
                  <a:srgbClr val="003F7A"/>
                </a:solidFill>
                <a:latin typeface="Calibri"/>
                <a:ea typeface="Times New Roman"/>
              </a:rPr>
              <a:t>Schutz vor interpersonaler Gewalt im Sportverein verbessern</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355600" algn="l"/>
              </a:tabLst>
              <a:defRPr/>
            </a:pPr>
            <a:r>
              <a:rPr lang="de-DE" sz="1800">
                <a:solidFill>
                  <a:srgbClr val="003F7A"/>
                </a:solidFill>
                <a:latin typeface="Calibri"/>
                <a:ea typeface="Times New Roman"/>
              </a:rPr>
              <a:t>Wissen zum Thema interpersonale Gewalt erlangen</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355600" algn="l"/>
              </a:tabLst>
              <a:defRPr/>
            </a:pPr>
            <a:r>
              <a:rPr lang="de-DE" sz="1800">
                <a:solidFill>
                  <a:srgbClr val="003F7A"/>
                </a:solidFill>
                <a:latin typeface="Calibri"/>
                <a:ea typeface="Times New Roman"/>
              </a:rPr>
              <a:t>Kultur des Hinsehens etablieren </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355600" algn="l"/>
              </a:tabLst>
              <a:defRPr/>
            </a:pPr>
            <a:r>
              <a:rPr lang="de-DE" sz="1800">
                <a:solidFill>
                  <a:srgbClr val="003F7A"/>
                </a:solidFill>
                <a:latin typeface="Calibri"/>
                <a:ea typeface="Times New Roman"/>
              </a:rPr>
              <a:t>Umgang mit Grenzüberschreitungen kennenlernen</a:t>
            </a:r>
            <a:endParaRPr sz="1800">
              <a:solidFill>
                <a:srgbClr val="003F7A"/>
              </a:solidFill>
              <a:latin typeface="Calibri"/>
              <a:ea typeface="Times New Roman"/>
            </a:endParaRPr>
          </a:p>
          <a:p>
            <a:pPr>
              <a:defRPr/>
            </a:pPr>
            <a:r>
              <a:rPr lang="de-DE" sz="1800">
                <a:solidFill>
                  <a:srgbClr val="003E7A"/>
                </a:solidFill>
                <a:latin typeface="Calibri"/>
                <a:ea typeface="Calibri"/>
                <a:cs typeface="Times New Roman"/>
              </a:rPr>
              <a:t>Zielgruppe: Alle Erwachsenen, die im Sportverein Kontakt zu Kindern und/oder Jugendlichen haben, z.B. Trainer*innen, Eltern, Betreuer*innen, andere Personen, die z.B. zeitgleich in Hallen oder Umkleiden sind.</a:t>
            </a:r>
            <a:r>
              <a:rPr sz="2800"/>
              <a:t> </a:t>
            </a: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1</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Das Bundeskinderschutzgesetz stärkt den vorbeugenden Schutz von Kindern und fordert das Eingreifen bei Verletzungen des Kinderschutzes:</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Trainer*innen, Übungsleiter*innen und Vorstandsmitglieder sind meist keine Expert*innen im Intervenieren bei Kindeswohlgefährdung.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Doch stehen Ehrenamtliche als Vertrauenspersonen in einem direkten und oft engen Verhältnis zu Kindern und Jugendlichen: Es ist unverzichtbar, dass sie sich für den Schutz von jungen Heranwachsenden einsetzen.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Das Kinderschutzgesetz regelt, dass Sportvereine ein Führungszeugnis einsehen können bei der Tätigkeit mit Kindern und Jugendlichen, sodass ein Schutz vor vorbestraften Täter*innen möglich wird</a:t>
            </a:r>
            <a:endParaRPr sz="1800">
              <a:solidFill>
                <a:srgbClr val="003F7A"/>
              </a:solidFill>
              <a:latin typeface="Calibri"/>
              <a:ea typeface="Times New Roman"/>
            </a:endParaRPr>
          </a:p>
          <a:p>
            <a:pPr marL="226695" indent="-226695" algn="l">
              <a:spcBef>
                <a:spcPts val="600"/>
              </a:spcBef>
              <a:spcAft>
                <a:spcPts val="600"/>
              </a:spcAft>
              <a:tabLst>
                <a:tab pos="228600" algn="l"/>
                <a:tab pos="457200" algn="l"/>
              </a:tabLst>
              <a:defRPr/>
            </a:pPr>
            <a:r>
              <a:rPr lang="de-DE" sz="1800">
                <a:solidFill>
                  <a:srgbClr val="003F7A"/>
                </a:solidFill>
                <a:latin typeface="Calibri"/>
                <a:ea typeface="Times New Roman"/>
              </a:rPr>
              <a:t> </a:t>
            </a:r>
            <a:endParaRPr sz="1800">
              <a:solidFill>
                <a:srgbClr val="003F7A"/>
              </a:solidFill>
              <a:latin typeface="Calibri"/>
              <a:ea typeface="Times New Roman"/>
            </a:endParaRPr>
          </a:p>
          <a:p>
            <a:pPr marL="226695" indent="-226695" algn="l">
              <a:spcBef>
                <a:spcPts val="600"/>
              </a:spcBef>
              <a:spcAft>
                <a:spcPts val="600"/>
              </a:spcAft>
              <a:tabLst>
                <a:tab pos="228600" algn="l"/>
                <a:tab pos="457200" algn="l"/>
              </a:tabLst>
              <a:defRPr/>
            </a:pPr>
            <a:r>
              <a:rPr lang="de-DE" sz="1800" b="1">
                <a:solidFill>
                  <a:srgbClr val="003F7A"/>
                </a:solidFill>
                <a:latin typeface="Calibri"/>
                <a:ea typeface="Times New Roman"/>
              </a:rPr>
              <a:t>Strafrechtliche Grenzen</a:t>
            </a:r>
            <a:r>
              <a:rPr lang="de-DE" sz="1800">
                <a:solidFill>
                  <a:srgbClr val="003F7A"/>
                </a:solidFill>
                <a:latin typeface="Calibri"/>
                <a:ea typeface="Times New Roman"/>
              </a:rPr>
              <a:t> betreffen zumeist schwere Formen der Gewalt: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Diese Taten haben schwerste Auswirkungen auf das Leben der Betroffenen.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Das Kindeswohl ist jedoch auch beeinträchtigt, wenn strafrechtliche Grenzen nicht überschritten wurden und genau hier muss die Präventionsarbeit bereits ansetzen.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Es muss daher Klarheit über erwünschtes und unerwünschtes Verhalten im Verein herrschen.</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Optional:</a:t>
            </a:r>
            <a:endParaRPr sz="1800" b="1" i="1">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Sie können an dieser Stelle den Ehrenkodex oder Verhaltensregeln des Vereins hinzunehmen oder in die Präsentation einfügen.</a:t>
            </a:r>
            <a:r>
              <a:rPr/>
              <a:t> </a:t>
            </a:r>
            <a:endParaRPr lang="de-DE" sz="1200" b="1" i="1">
              <a:solidFill>
                <a:schemeClr val="tx1"/>
              </a:solidFill>
              <a:latin typeface="Calibri"/>
              <a:ea typeface="Arial"/>
              <a:cs typeface="Arial"/>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10</a:t>
            </a:fld>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Im nachfolgenden Video wird klar, welche strafrechtlichen Grenzen für sexualisierte Gewalt in Deutschland gelten. </a:t>
            </a:r>
            <a:endParaRPr sz="1800">
              <a:solidFill>
                <a:srgbClr val="003F7A"/>
              </a:solidFill>
              <a:latin typeface="Calibri"/>
              <a:ea typeface="Times New Roman"/>
              <a:cs typeface="Arial"/>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E7A"/>
                </a:solidFill>
                <a:latin typeface="Calibri"/>
                <a:ea typeface="Calibri"/>
                <a:cs typeface="Times New Roman"/>
              </a:rPr>
              <a:t>Spielen Sie das Video entweder eingebettet in der Powerpoint-Präsentation ab, oder speichern Sie das Video außerhalb der Präsentation und spielen es mit Ihrem lokalen Videoprogramm ab. </a:t>
            </a:r>
            <a:br>
              <a:rPr lang="de-DE" sz="1800">
                <a:solidFill>
                  <a:srgbClr val="003E7A"/>
                </a:solidFill>
                <a:latin typeface="Calibri"/>
                <a:ea typeface="Calibri"/>
                <a:cs typeface="Times New Roman"/>
              </a:rPr>
            </a:br>
            <a:endParaRPr/>
          </a:p>
        </p:txBody>
      </p:sp>
      <p:sp>
        <p:nvSpPr>
          <p:cNvPr id="4" name="Slide Number Placeholder 3"/>
          <p:cNvSpPr>
            <a:spLocks noGrp="1"/>
          </p:cNvSpPr>
          <p:nvPr>
            <p:ph type="sldNum" sz="quarter" idx="10"/>
          </p:nvPr>
        </p:nvSpPr>
        <p:spPr bwMode="auto"/>
        <p:txBody>
          <a:bodyPr/>
          <a:lstStyle/>
          <a:p>
            <a:pPr>
              <a:defRPr/>
            </a:pPr>
            <a:fld id="{89BC0042-45CC-3D4B-EF76-451908212BD0}" type="slidenum">
              <a:rPr/>
              <a:t>11</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Durch Medienberichte ist das Thema sexualisierte und interpersonale Gewalt in den letzten Jahren präsenter geworden:</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Viele Sportler- und Sportlerinnen haben Missstände angeprangert: Teilweise innerhalb ihrer Trainingsgruppe, manchmal in ihrer Sportart oder dem Verband ganz allgemein.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Viele Sportvereine und Verbände sind dadurch verunsichert.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Durch Wissensvermittlung zum Thema interpersonale Gewalt kann Unklarheiten und Graubereichen besser begegnet werden.</a:t>
            </a:r>
            <a:endParaRPr sz="1800">
              <a:solidFill>
                <a:srgbClr val="003F7A"/>
              </a:solidFill>
              <a:latin typeface="Calibri"/>
              <a:ea typeface="Times New Roman"/>
            </a:endParaRPr>
          </a:p>
          <a:p>
            <a:pPr marL="628650" lvl="1" indent="-171450">
              <a:buFont typeface="Arial"/>
              <a:buChar char="•"/>
              <a:defRPr/>
            </a:pPr>
            <a:endParaRPr lang="de-DE"/>
          </a:p>
          <a:p>
            <a:pPr marL="171450" indent="-171450">
              <a:buFont typeface="Arial"/>
              <a:buChar cha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12</a:t>
            </a:fld>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Bei interpersonaler Gewalt handelt es sich um jede Form der Gewalt, die sich zwischen zwei oder mehr Personen abspielt.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Interpersonale Gewalt kommt mit Absicht vor, die Handlung wird also bewusst (und nicht versehentlich) ausgeführt.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Gewalthandlungen haben nicht immer eine primäre Schadensabsicht: Täter*innen nehmen aber häufig einen psychischen oder körperlichen (potenziellen) Schaden in Kauf, um ein bestimmtes Ziel zu erreichen.</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Hintergrundinformation: </a:t>
            </a:r>
            <a:endParaRPr sz="1800" b="1" i="1">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Nicht damit gemeint ist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Gewalt, die sich im Rahmen sportlicher Regeln abspielt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Gewalt gegen sich selbst, also bspw. Selbstverletzung</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Handlungen, die Versehen oder „Unfälle“ sind, z.B. unbeabsichtigte Berührungen bei Hilfestellung</a:t>
            </a:r>
            <a:endParaRPr sz="1800">
              <a:solidFill>
                <a:srgbClr val="003F7A"/>
              </a:solidFill>
              <a:latin typeface="Calibri"/>
              <a:ea typeface="Times New Roman"/>
            </a:endParaRPr>
          </a:p>
          <a:p>
            <a:pPr>
              <a:defRPr/>
            </a:pPr>
            <a:r>
              <a:rPr lang="de-DE" sz="1800">
                <a:solidFill>
                  <a:srgbClr val="003E7A"/>
                </a:solidFill>
                <a:latin typeface="Calibri"/>
                <a:ea typeface="Calibri"/>
                <a:cs typeface="Times New Roman"/>
              </a:rPr>
              <a:t>Gewalt tritt nicht nur zwischen Erwachsenen auf, sondern auch zwischen Kindern und Jugendlichen. </a:t>
            </a: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13</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200" b="0" i="0">
                <a:solidFill>
                  <a:schemeClr val="tx1"/>
                </a:solidFill>
                <a:latin typeface="Calibri"/>
                <a:ea typeface="Arial"/>
                <a:cs typeface="Arial"/>
              </a:rPr>
              <a:t> Sie können an dieser Stelle eigene Beispiele einbringen, z.B. passend zur Sportart des Vereins. </a:t>
            </a:r>
            <a:endParaRPr lang="de-DE" sz="1200" b="1" i="1">
              <a:solidFill>
                <a:schemeClr val="tx1"/>
              </a:solidFill>
              <a:latin typeface="Calibri"/>
              <a:ea typeface="Arial"/>
              <a:cs typeface="Arial"/>
            </a:endParaRPr>
          </a:p>
          <a:p>
            <a:pPr>
              <a:defRPr/>
            </a:pPr>
            <a:r>
              <a:rPr lang="de-DE" sz="1200" b="0" i="0">
                <a:solidFill>
                  <a:schemeClr val="tx1"/>
                </a:solidFill>
                <a:latin typeface="Calibri"/>
                <a:ea typeface="Arial"/>
                <a:cs typeface="Arial"/>
              </a:rPr>
              <a:t> </a:t>
            </a:r>
            <a:endParaRPr lang="de-DE" sz="1200" b="1" i="1">
              <a:solidFill>
                <a:schemeClr val="tx1"/>
              </a:solidFill>
              <a:latin typeface="Calibri"/>
              <a:ea typeface="Arial"/>
              <a:cs typeface="Arial"/>
            </a:endParaRPr>
          </a:p>
          <a:p>
            <a:pPr>
              <a:defRPr/>
            </a:pPr>
            <a:r>
              <a:rPr lang="de-DE" sz="1200" b="0" i="0">
                <a:solidFill>
                  <a:schemeClr val="tx1"/>
                </a:solidFill>
                <a:latin typeface="Calibri"/>
                <a:ea typeface="Arial"/>
                <a:cs typeface="Arial"/>
              </a:rPr>
              <a:t>Ebenfalls möglich ist ein interaktives Vorgehen – z.B., dass Sie die Teilnehmenden zunächst nach einer eigenen Definition und eigenen Beispielen fragen.</a:t>
            </a:r>
            <a:endParaRPr lang="de-DE" sz="1200" b="1" i="1">
              <a:solidFill>
                <a:schemeClr val="tx1"/>
              </a:solidFill>
              <a:latin typeface="Calibri"/>
              <a:ea typeface="Arial"/>
              <a:cs typeface="Arial"/>
            </a:endParaRPr>
          </a:p>
          <a:p>
            <a:pPr>
              <a:defRPr/>
            </a:pPr>
            <a:r>
              <a:rPr lang="de-DE" sz="1200">
                <a:solidFill>
                  <a:schemeClr val="tx1"/>
                </a:solidFill>
                <a:latin typeface="Calibri"/>
                <a:ea typeface="Arial"/>
                <a:cs typeface="Arial"/>
              </a:rPr>
              <a:t> </a:t>
            </a:r>
            <a:endParaRPr/>
          </a:p>
          <a:p>
            <a:pPr>
              <a:defRPr/>
            </a:pPr>
            <a:r>
              <a:rPr lang="de-DE" sz="1200">
                <a:solidFill>
                  <a:schemeClr val="tx1"/>
                </a:solidFill>
                <a:latin typeface="Calibri"/>
                <a:ea typeface="Arial"/>
                <a:cs typeface="Arial"/>
              </a:rPr>
              <a:t> </a:t>
            </a:r>
            <a:endParaRPr/>
          </a:p>
        </p:txBody>
      </p:sp>
      <p:sp>
        <p:nvSpPr>
          <p:cNvPr id="4" name="Slide Number Placeholder 3"/>
          <p:cNvSpPr>
            <a:spLocks noGrp="1"/>
          </p:cNvSpPr>
          <p:nvPr>
            <p:ph type="sldNum" sz="quarter" idx="10"/>
          </p:nvPr>
        </p:nvSpPr>
        <p:spPr bwMode="auto"/>
        <p:txBody>
          <a:bodyPr/>
          <a:lstStyle/>
          <a:p>
            <a:pPr>
              <a:defRPr/>
            </a:pPr>
            <a:fld id="{923795ED-9067-B519-FF58-8BE04E2D7C7C}" type="slidenum">
              <a:rPr/>
              <a:t>14</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200">
                <a:solidFill>
                  <a:schemeClr val="tx1"/>
                </a:solidFill>
                <a:latin typeface="Calibri"/>
                <a:ea typeface="Arial"/>
                <a:cs typeface="Arial"/>
              </a:rPr>
              <a:t>Sie können an dieser Stelle eigene Beispiele einbringen, z.B. passend zur Sportart des Vereins.</a:t>
            </a:r>
            <a:endParaRPr/>
          </a:p>
          <a:p>
            <a:pPr>
              <a:defRPr/>
            </a:pPr>
            <a:endParaRPr lang="de-DE" sz="1200">
              <a:solidFill>
                <a:schemeClr val="tx1"/>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de-DE" sz="1800" b="1" i="1">
                <a:solidFill>
                  <a:srgbClr val="003E7A"/>
                </a:solidFill>
                <a:latin typeface="Calibri"/>
                <a:ea typeface="Calibri"/>
                <a:cs typeface="Times New Roman"/>
              </a:rPr>
              <a:t>Optional</a:t>
            </a:r>
            <a:endParaRPr/>
          </a:p>
          <a:p>
            <a:pPr>
              <a:defRPr/>
            </a:pPr>
            <a:r>
              <a:rPr lang="de-DE" sz="1200">
                <a:solidFill>
                  <a:schemeClr val="tx1"/>
                </a:solidFill>
                <a:latin typeface="Calibri"/>
                <a:ea typeface="Arial"/>
                <a:cs typeface="Arial"/>
              </a:rPr>
              <a:t>Wenn Zeit ist, geben Sie an dieser Stelle den Teilnehmenden Gelegenheit, eigene Beispiele zu nennen oder Fragen zu stellen.</a:t>
            </a:r>
            <a:endParaRPr/>
          </a:p>
        </p:txBody>
      </p:sp>
      <p:sp>
        <p:nvSpPr>
          <p:cNvPr id="4" name="Slide Number Placeholder 3"/>
          <p:cNvSpPr>
            <a:spLocks noGrp="1"/>
          </p:cNvSpPr>
          <p:nvPr>
            <p:ph type="sldNum" sz="quarter" idx="10"/>
          </p:nvPr>
        </p:nvSpPr>
        <p:spPr bwMode="auto"/>
        <p:txBody>
          <a:bodyPr/>
          <a:lstStyle/>
          <a:p>
            <a:pPr>
              <a:defRPr/>
            </a:pPr>
            <a:fld id="{6751304C-73C5-F82B-C11C-45206D626A16}" type="slidenum">
              <a:rPr/>
              <a:t>15</a:t>
            </a:fld>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Vernachlässigung = 15%</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Sexualisierte Gewalt mit Körperkontakt = 19%</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Sexualisierte Gewalt ohne Körperkontakt = 26%</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Körperliche Gewalt = 37%</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Psychische Gewalt = 63%</a:t>
            </a:r>
            <a:endParaRPr/>
          </a:p>
          <a:p>
            <a:pPr algn="l">
              <a:spcBef>
                <a:spcPts val="600"/>
              </a:spcBef>
              <a:spcAft>
                <a:spcPts val="600"/>
              </a:spcAft>
              <a:defRPr/>
            </a:pPr>
            <a:endParaRPr sz="1800">
              <a:solidFill>
                <a:srgbClr val="003E7A"/>
              </a:solidFill>
              <a:latin typeface="Calibri"/>
              <a:ea typeface="Calibri"/>
              <a:cs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Hintergrundinformationen zur Studie</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Umfrage mit 4.367 Teilnehmenden zu Erfahrungen interpersonaler Gewalt im Vereinssport; aktuelle und ehemalige Sportvereinsmitglieder</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Eine Mehrheit (70%) der Befragten gab an interpersonale Gewalt innerhalb des Sports erlebt zu haben. Das bedeutet: Mindestens eine Form der Gewalt bzw. Grenzverletzung wurde angegeben.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In der Regel erfahren Betroffene Gewalt nicht nur einmalig, sondern es handelt sich meist um wiederholte Vorfälle.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Zum Vergleich: 70% der Befragten haben interpersonale Gewalt in einem </a:t>
            </a:r>
            <a:r>
              <a:rPr lang="de-DE" sz="1800" b="1">
                <a:solidFill>
                  <a:srgbClr val="003F7A"/>
                </a:solidFill>
                <a:latin typeface="Calibri"/>
                <a:ea typeface="Times New Roman"/>
              </a:rPr>
              <a:t>anderen Lebensbereich</a:t>
            </a:r>
            <a:r>
              <a:rPr lang="de-DE" sz="1800">
                <a:solidFill>
                  <a:srgbClr val="003F7A"/>
                </a:solidFill>
                <a:latin typeface="Calibri"/>
                <a:ea typeface="Times New Roman"/>
              </a:rPr>
              <a:t> als dem Vereinssport erlebt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Häufig Überlappung der Gewalterfahrung: Wer Gewalt im Sport erlebt, erlebt diese meist auch außerhalb</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Daher: Der Sport ist kein Ort, an dem Kinder und Jugendliche sehr gut vor Gewalt geschützt werden - aber sie sind dort auch nicht „unsicherer“ als an anderen Orten.</a:t>
            </a:r>
            <a:endParaRPr sz="1800">
              <a:solidFill>
                <a:srgbClr val="003F7A"/>
              </a:solidFill>
              <a:latin typeface="Calibri"/>
              <a:ea typeface="Times New Roman"/>
            </a:endParaRPr>
          </a:p>
          <a:p>
            <a:pPr algn="l">
              <a:spcBef>
                <a:spcPts val="600"/>
              </a:spcBef>
              <a:spcAft>
                <a:spcPts val="600"/>
              </a:spcAft>
              <a:defRPr/>
            </a:pPr>
            <a:r>
              <a:rPr lang="de-DE" sz="1800">
                <a:solidFill>
                  <a:srgbClr val="003E7A"/>
                </a:solidFill>
                <a:latin typeface="Calibri"/>
                <a:ea typeface="Calibri"/>
                <a:cs typeface="Times New Roman"/>
              </a:rPr>
              <a:t>Sportvereine könnten durch mehr Aufmerksamkeit und Prävention zu Orten werden, in denen Kinder und Jugendliche sehr gut und sicher aufgehoben sind.</a:t>
            </a:r>
            <a:endParaRPr sz="1800">
              <a:solidFill>
                <a:srgbClr val="003E7A"/>
              </a:solidFill>
              <a:latin typeface="Calibri"/>
              <a:ea typeface="Calibri"/>
              <a:cs typeface="Times New Roman"/>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49FD57DB-21CF-714F-924E-E571FBD77AF4}" type="slidenum">
              <a:rPr lang="de-DE"/>
              <a:t>16</a:t>
            </a:fld>
            <a:endParaRPr lang="de-DE"/>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In einer Studie aus dem Leistungssport (SafeSport Studie) aus dem Jahr 2016 wurde ausgewertet, ob und wie häufig sich die verschiedenen Formen der Gewalt überschneiden.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Es lässt sich feststellen, dass zumeist mehrere Formen der Gewalt erlebt werden.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Psychische Gewalt kommt manchmal allein vor, aber meist mit den anderen Gewaltformen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Körperliche und sexualisierte Gewalt kommt fast nie allein vor, sondern zumeist mit psychischer Gewalt</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Reflexion: </a:t>
            </a:r>
            <a:endParaRPr sz="1800" b="1" i="1">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Was lässt sich daraus für die Gewaltprävention ableiten?</a:t>
            </a:r>
            <a:endParaRPr sz="1800">
              <a:solidFill>
                <a:srgbClr val="003E7A"/>
              </a:solidFill>
              <a:latin typeface="Calibri"/>
              <a:ea typeface="Calibri"/>
              <a:cs typeface="Times New Roman"/>
            </a:endParaRPr>
          </a:p>
          <a:p>
            <a:pPr algn="l">
              <a:spcBef>
                <a:spcPts val="600"/>
              </a:spcBef>
              <a:spcAft>
                <a:spcPts val="600"/>
              </a:spcAft>
              <a:defRPr/>
            </a:pPr>
            <a:r>
              <a:rPr lang="de-DE" sz="1800" i="1">
                <a:solidFill>
                  <a:srgbClr val="003E7A"/>
                </a:solidFill>
                <a:latin typeface="Calibri"/>
                <a:ea typeface="Calibri"/>
                <a:cs typeface="Times New Roman"/>
              </a:rPr>
              <a:t>Antwortmöglichkeiten: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Sexualisierte oder körperliche Gewalt kann in der Prävention nicht isoliert betrachtet werden, da sie nicht allein auftritt.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Ein besserer Ansatzpunkt für Sportvereine ist es, bereits bei psychischer Gewalt (die sehr häufig auftritt), anzusetzen und aufmerksam zu sein. Erst so lassen sich auch schwerere Vorfälle besser vermeiden.</a:t>
            </a:r>
            <a:endParaRPr sz="1800">
              <a:solidFill>
                <a:srgbClr val="003F7A"/>
              </a:solidFill>
              <a:latin typeface="Calibri"/>
              <a:ea typeface="Times New Roman"/>
            </a:endParaRPr>
          </a:p>
          <a:p>
            <a:pPr marL="171450" indent="-171450">
              <a:buFontTx/>
              <a:buChar char="-"/>
              <a:defRPr/>
            </a:pPr>
            <a:endParaRPr lang="de-DE"/>
          </a:p>
          <a:p>
            <a:pPr marL="171450" indent="-171450">
              <a:buFontTx/>
              <a:buChar char="-"/>
              <a:defRPr/>
            </a:pPr>
            <a:endParaRPr lang="de-DE"/>
          </a:p>
          <a:p>
            <a:pPr marL="171450" indent="-171450">
              <a:buFontTx/>
              <a:buChar char="-"/>
              <a:defRPr/>
            </a:pPr>
            <a:endParaRPr lang="de-DE"/>
          </a:p>
          <a:p>
            <a:pPr marL="171450" indent="-171450">
              <a:buFontTx/>
              <a:buChar char="-"/>
              <a:defRPr/>
            </a:pPr>
            <a:endParaRPr/>
          </a:p>
        </p:txBody>
      </p:sp>
      <p:sp>
        <p:nvSpPr>
          <p:cNvPr id="4" name="Foliennummernplatzhalter 3"/>
          <p:cNvSpPr>
            <a:spLocks noGrp="1"/>
          </p:cNvSpPr>
          <p:nvPr>
            <p:ph type="sldNum" sz="quarter" idx="5"/>
          </p:nvPr>
        </p:nvSpPr>
        <p:spPr bwMode="auto"/>
        <p:txBody>
          <a:bodyPr/>
          <a:lstStyle/>
          <a:p>
            <a:pPr>
              <a:defRPr/>
            </a:pPr>
            <a:fld id="{49FD57DB-21CF-714F-924E-E571FBD77AF4}" type="slidenum">
              <a:rPr lang="de-DE"/>
              <a:t>17</a:t>
            </a:fld>
            <a:endParaRPr lang="de-DE"/>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Anders als viele Berichte vermuten lassen, ist interpersonale Gewalt kein Problem, das nur im Leistungssport auftritt. </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Selbst auf der Breitensportebene wie z.B. lokaler Ebene erlebt ein Großteil der Befragten (68%) interpersonale Gewalt: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Insbesondere die Teilnahme an Wettkämpfen (selbst auf niedrigem Niveau) scheint ein Risikofaktor für interpersonale Gewalt zu sein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Gewalterfahrungen steigen mit zunehmendem Niveau noch etwas weiter an.</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Hintergrundinformation:</a:t>
            </a:r>
            <a:endParaRPr sz="1800" b="1" i="1">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Diese Daten stammen aus der Studie Sicher Im Sport (Befragung von Vereinssportler*innen).</a:t>
            </a:r>
            <a:endParaRPr sz="1800">
              <a:solidFill>
                <a:srgbClr val="003E7A"/>
              </a:solidFill>
              <a:latin typeface="Calibri"/>
              <a:ea typeface="Calibri"/>
              <a:cs typeface="Times New Roman"/>
            </a:endParaRPr>
          </a:p>
          <a:p>
            <a:pPr>
              <a:defRPr/>
            </a:pPr>
            <a:endParaRPr lang="de-DE"/>
          </a:p>
          <a:p>
            <a:pP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18</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Ort &amp; Kontext: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Grenzüberschreitungen können im täglichen Training sichtbar sein (z.B., psychische Gewalt als Trainingsmethode) und beginnen oft graduell</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Schwerwiegende, länger andauernde Ereignisse tragen sich auch häufig in anderen Bereichen zu, wie z.B. in Umkleiden, auf Autofahrten, usw.</a:t>
            </a:r>
            <a:endParaRPr sz="1800">
              <a:solidFill>
                <a:srgbClr val="003F7A"/>
              </a:solidFill>
              <a:latin typeface="Calibri"/>
              <a:ea typeface="Times New Roman"/>
            </a:endParaRPr>
          </a:p>
          <a:p>
            <a:pPr algn="l">
              <a:spcBef>
                <a:spcPts val="600"/>
              </a:spcBef>
              <a:spcAft>
                <a:spcPts val="600"/>
              </a:spcAft>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Tatpersonen:</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Es geht sowohl um Gewalt, die von Trainer*innen oder Betreuer*innen ausgeht, aber auch um Gewalt, die sich die Sportler*innen gegenseitig zufügen (Mobbing).</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Vorurteile zu Tatpersonen abbauen: Es gibt weibliche und männliche Tatpersonen, auch bei sexualisierter Gewalt – Unterschiede in der Prävalenz liegen aber vor. </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Hintergrundinformation:</a:t>
            </a:r>
            <a:endParaRPr sz="1800" b="1" i="1">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Diese Daten stammen aus der Befragung Sicher Im Sport (Vereinssportler*innen) und CASES (Europaweite Studie zu Gewalt im Sport).</a:t>
            </a:r>
            <a:r>
              <a:rPr/>
              <a:t> </a:t>
            </a:r>
            <a:endParaRPr lang="de-DE"/>
          </a:p>
        </p:txBody>
      </p:sp>
      <p:sp>
        <p:nvSpPr>
          <p:cNvPr id="4" name="Foliennummernplatzhalter 3"/>
          <p:cNvSpPr>
            <a:spLocks noGrp="1"/>
          </p:cNvSpPr>
          <p:nvPr>
            <p:ph type="sldNum" sz="quarter" idx="5"/>
          </p:nvPr>
        </p:nvSpPr>
        <p:spPr bwMode="auto"/>
        <p:txBody>
          <a:bodyPr/>
          <a:lstStyle/>
          <a:p>
            <a:pPr>
              <a:defRPr/>
            </a:pPr>
            <a:fld id="{32A1EEA8-7065-FC4C-B20E-7A44623D2474}" type="slidenum">
              <a:rPr/>
              <a:t>19</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Namentliche Vorstellung des/der Referent*in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Sie können sich mithilfe der Powerpoint-Folie vorstellen oder es bei einer mündlichen Vorstellung (ohne Folie) belassen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Folie ggf. löschen</a:t>
            </a:r>
            <a:endParaRPr sz="1800">
              <a:solidFill>
                <a:srgbClr val="003F7A"/>
              </a:solidFill>
              <a:latin typeface="Calibri"/>
              <a:ea typeface="Times New Roman"/>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2</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800">
                <a:solidFill>
                  <a:srgbClr val="003E7A"/>
                </a:solidFill>
                <a:latin typeface="Calibri"/>
                <a:ea typeface="Calibri"/>
                <a:cs typeface="Times New Roman"/>
              </a:rPr>
              <a:t>Es gibt keinen bestimmten Typus von Betroffenen.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Die aktuelle Datenlage weist jedoch auf einige besondere Risikofaktoren hin.</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Hintergrundinformation:</a:t>
            </a:r>
            <a:endParaRPr sz="1800" b="1" i="1">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Die Daten stammen aus der Befragung Sicher Im Sport (Vereinssportler*innen)</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p:txBody>
      </p:sp>
      <p:sp>
        <p:nvSpPr>
          <p:cNvPr id="4" name="Slide Number Placeholder 3"/>
          <p:cNvSpPr>
            <a:spLocks noGrp="1"/>
          </p:cNvSpPr>
          <p:nvPr>
            <p:ph type="sldNum" sz="quarter" idx="10"/>
          </p:nvPr>
        </p:nvSpPr>
        <p:spPr bwMode="auto"/>
        <p:txBody>
          <a:bodyPr/>
          <a:lstStyle/>
          <a:p>
            <a:pPr>
              <a:defRPr/>
            </a:pPr>
            <a:fld id="{A4977E40-F975-186A-EC94-8C6E8646D917}" type="slidenum">
              <a:rPr/>
              <a:t>20</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Verdeutlichen Sie, dass auch „kleinere“ Grenzüberschreitungen bereits mit negativen Auswirkungen in Verbindung stehen können.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Durch andauernde interpersonale Gewalt steigen die Belastungen der Betroffenen zumeist an.</a:t>
            </a:r>
            <a:endParaRPr sz="1800">
              <a:solidFill>
                <a:srgbClr val="003F7A"/>
              </a:solidFill>
              <a:latin typeface="Calibri"/>
              <a:ea typeface="Times New Roman"/>
            </a:endParaRPr>
          </a:p>
          <a:p>
            <a:pPr algn="l">
              <a:spcBef>
                <a:spcPts val="600"/>
              </a:spcBef>
              <a:spcAft>
                <a:spcPts val="600"/>
              </a:spcAft>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An dieser Stelle können Sie Gelegenheit zur Reflexion geben, falls noch etwas Zeit ist.</a:t>
            </a:r>
            <a:r>
              <a:rPr/>
              <a:t>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21</a:t>
            </a:fld>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Die Teilnehmenden wissen nun, was interpersonale Gewalt im Sport ist und dass es verschiedene Arten davon gibt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Es ist wichtig zu reagieren und etwas zu unternehmen, wenn eine übergriffige Situation oder eine Grenzverletzung bemerkt wird.</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Insbesondere wenn es um Kinder oder Jugendliche geht und man als erwachsene Person Kenntnis davon erlangt hat.</a:t>
            </a:r>
            <a:endParaRPr sz="1800">
              <a:solidFill>
                <a:srgbClr val="003F7A"/>
              </a:solidFill>
              <a:latin typeface="Calibri"/>
              <a:ea typeface="Times New Roman"/>
              <a:cs typeface="Arial"/>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E7A"/>
                </a:solidFill>
                <a:latin typeface="Calibri"/>
                <a:ea typeface="Arial"/>
                <a:cs typeface="Times New Roman"/>
              </a:rPr>
              <a:t>Im Folgenden werden Handlungsmöglichkeiten bei vermuteten Grenzüberschreitungen aufgezeigt.</a:t>
            </a:r>
            <a:r>
              <a:rPr sz="2800"/>
              <a:t>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22</a:t>
            </a:fld>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de-DE" sz="1800" b="1">
                <a:solidFill>
                  <a:srgbClr val="003E7A"/>
                </a:solidFill>
                <a:latin typeface="Calibri"/>
                <a:ea typeface="Calibri"/>
                <a:cs typeface="Times New Roman"/>
              </a:rPr>
              <a:t>Definition Bystander:</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Jemand der eine Situation/Übergriff beobachtet hat, z.B. weil man zufällig anwesend war</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Ein Kind hat von einer Situation/Übergriff berichtet</a:t>
            </a:r>
            <a:endParaRPr sz="1800">
              <a:solidFill>
                <a:srgbClr val="003F7A"/>
              </a:solidFill>
              <a:latin typeface="Calibri"/>
              <a:ea typeface="Times New Roman"/>
            </a:endParaRPr>
          </a:p>
          <a:p>
            <a:pPr algn="l">
              <a:spcBef>
                <a:spcPts val="600"/>
              </a:spcBef>
              <a:spcAft>
                <a:spcPts val="600"/>
              </a:spcAft>
              <a:defRPr/>
            </a:pPr>
            <a:r>
              <a:rPr lang="de-DE" sz="1800" b="1">
                <a:solidFill>
                  <a:srgbClr val="003E7A"/>
                </a:solidFill>
                <a:latin typeface="Calibri"/>
                <a:ea typeface="Calibri"/>
                <a:cs typeface="Times New Roman"/>
              </a:rPr>
              <a:t>Studie aus dem Nachwuchsleistungssport: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Fast alle Studienteilnehmenden haben bereits einmal eine übergriffige Situation oder eine Grenzüberschreitung beobachtet. All diese Personen waren also „Bystander“/Beobachter</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Nur selten helfen Umstehende jedoch den Betroffenen: Etwa 1-3% der Gewalterfahrungen (abhängig von der Form der Gewalt) wurden durch eine unbeteiligte Person beendet, bzw. die Betroffenen von einer unbeteiligten Person unterstützt.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Hier ist also großes Verbesserungspotential zugunsten der Betroffenen. </a:t>
            </a:r>
            <a:endParaRPr sz="1800">
              <a:solidFill>
                <a:srgbClr val="003F7A"/>
              </a:solidFill>
              <a:latin typeface="Calibri"/>
              <a:ea typeface="Times New Roman"/>
            </a:endParaRPr>
          </a:p>
          <a:p>
            <a:pPr algn="l">
              <a:spcBef>
                <a:spcPts val="600"/>
              </a:spcBef>
              <a:spcAft>
                <a:spcPts val="600"/>
              </a:spcAft>
              <a:defRPr/>
            </a:pPr>
            <a:r>
              <a:rPr lang="de-DE" sz="1800" b="1">
                <a:solidFill>
                  <a:srgbClr val="003E7A"/>
                </a:solidFill>
                <a:latin typeface="Calibri"/>
                <a:ea typeface="Calibri"/>
                <a:cs typeface="Times New Roman"/>
              </a:rPr>
              <a:t>Studie Sicher Im Sport (Vereinssportler*innen)</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Betroffene wenden sich häufiger an Freund*innen, die Eltern oder den*die Partner*in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Diese wären also in der Lage, den Betroffenen zu helfen oder sie zu unterstützen. Dies geschieht in 11-37% der Fälle (abhängig von der Form der Gewalt).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Am seltensten wenden sich Betroffene bei sexualisierter Gewalt mit Körperkontakt an andere.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Ansprechpersonen werden eher selten direkt von Betroffenen kontaktiert (8-16% je nach Form der Gewalt der Fälle). </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Reflexion:</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Warum werden Ansprechpersonen bislang selten einbezogen?</a:t>
            </a:r>
            <a:endParaRPr lang="de-DE" sz="1800">
              <a:solidFill>
                <a:srgbClr val="003F7A"/>
              </a:solidFill>
              <a:latin typeface="Calibri"/>
              <a:ea typeface="Arial"/>
              <a:cs typeface="Arial"/>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E7A"/>
                </a:solidFill>
                <a:latin typeface="Calibri"/>
                <a:ea typeface="Arial"/>
                <a:cs typeface="Times New Roman"/>
              </a:rPr>
              <a:t>Warum wenden sich Betroffene am ehesten an Freund*innen/Partner*innen</a:t>
            </a:r>
            <a:r>
              <a:rPr lang="de-DE" sz="2800">
                <a:solidFill>
                  <a:srgbClr val="003E7A"/>
                </a:solidFill>
                <a:latin typeface="Calibri"/>
                <a:ea typeface="Arial"/>
                <a:cs typeface="Times New Roman"/>
              </a:rPr>
              <a:t>?</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23</a:t>
            </a:fld>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800">
                <a:solidFill>
                  <a:srgbClr val="003E7A"/>
                </a:solidFill>
                <a:latin typeface="Calibri"/>
                <a:ea typeface="Calibri"/>
                <a:cs typeface="Times New Roman"/>
              </a:rPr>
              <a:t>Vorstellung der verschiedenen Arten, wie Bystander im Sport reagieren:</a:t>
            </a:r>
            <a:endParaRPr sz="1800">
              <a:solidFill>
                <a:srgbClr val="003E7A"/>
              </a:solidFill>
              <a:latin typeface="Calibri"/>
              <a:ea typeface="Calibri"/>
              <a:cs typeface="Times New Roman"/>
            </a:endParaRPr>
          </a:p>
          <a:p>
            <a:pPr marL="285750" indent="-285750">
              <a:buFont typeface="Wingdings"/>
              <a:buChar char="§"/>
              <a:defRPr/>
            </a:pPr>
            <a:r>
              <a:rPr lang="de-DE" sz="1800">
                <a:solidFill>
                  <a:srgbClr val="003E7A"/>
                </a:solidFill>
                <a:latin typeface="Calibri"/>
                <a:ea typeface="Calibri"/>
                <a:cs typeface="Times New Roman"/>
              </a:rPr>
              <a:t>Unterscheidung zwischen positiv (obere Zeile) und negativ (untere Zeile)</a:t>
            </a:r>
            <a:endParaRPr/>
          </a:p>
          <a:p>
            <a:pPr marL="285750" indent="-285750">
              <a:buFont typeface="Wingdings"/>
              <a:buChar char="§"/>
              <a:defRPr/>
            </a:pPr>
            <a:r>
              <a:rPr lang="de-DE" sz="1800">
                <a:solidFill>
                  <a:srgbClr val="003E7A"/>
                </a:solidFill>
                <a:latin typeface="Calibri"/>
                <a:ea typeface="Calibri"/>
                <a:cs typeface="Times New Roman"/>
              </a:rPr>
              <a:t>Sowie zwischen proaktiv (nicht im Zusammenhang mit einem Ereignis) und reaktiv (zeitnah zum Ereignis) .</a:t>
            </a:r>
            <a:endParaRPr sz="1800">
              <a:solidFill>
                <a:srgbClr val="003E7A"/>
              </a:solidFill>
              <a:latin typeface="Calibri"/>
              <a:ea typeface="Calibri"/>
              <a:cs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Optional:</a:t>
            </a:r>
            <a:endParaRPr sz="1800" b="1" i="1">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Möglichkeit, die Teilnehmenden selbst Beispiele nennen zu lassen.</a:t>
            </a:r>
            <a:endParaRPr sz="1800">
              <a:solidFill>
                <a:srgbClr val="003E7A"/>
              </a:solidFill>
              <a:latin typeface="Calibri"/>
              <a:ea typeface="Calibri"/>
              <a:cs typeface="Times New Roman"/>
            </a:endParaRPr>
          </a:p>
          <a:p>
            <a:pP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24</a:t>
            </a:fld>
            <a:endParaRP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Es ist nicht immer einfach, in einer grenzwertigen Situation aufmerksam zu sein und zu reagieren, also ein „positiver Bystander“ zu sein. Es gibt aber einige konkrete Dinge, die man als Bystander machen kann, um zu helfen:</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Wenn etwas vorgefallen ist, kann man sich immer an Ansprechpersonen des Vereins, Verbands, oder auch an Fachberatungsstellen wenden und dort um eine Einschätzung bitten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Man kann die betroffene Person zu einem passenden Zeitpunkt auf den Vorfall ansprechen, z.B. indem man sagt, dass man den Vorfall beobachtet hat und gerne Hilfe anbieten möchte.  Das kann das Anbieten eines Gesprächs, die Begleitung auf dem Heimweg, oder das Weiterleiten von Informationen zu einer Ansprechperson sein. </a:t>
            </a:r>
            <a:endParaRPr sz="1800">
              <a:solidFill>
                <a:srgbClr val="003F7A"/>
              </a:solidFill>
              <a:latin typeface="Calibri"/>
              <a:ea typeface="Times New Roman"/>
            </a:endParaRPr>
          </a:p>
          <a:p>
            <a:pPr algn="l">
              <a:spcBef>
                <a:spcPts val="600"/>
              </a:spcBef>
              <a:spcAft>
                <a:spcPts val="600"/>
              </a:spcAft>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In manchen Fällen findet eine Grenzüberschreitung direkt vor einem statt. Auch in diesen Fällen kann man reagieren, sofern man sich dabei nicht selbst in Gefahr begibt: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Man kann der betroffenen Person beistehen und sie nicht allein lassen in dem Moment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Wenn der Vorfall vorüber ist, kann man den Betroffenen wiederum helfen.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In manchen Fällen kann man kreativ für Ablenkung sorgen, indem man die Aufmerksamkeit auf sich zieht:</a:t>
            </a:r>
            <a:endParaRPr sz="1800">
              <a:solidFill>
                <a:srgbClr val="003F7A"/>
              </a:solidFill>
              <a:latin typeface="Calibri"/>
              <a:ea typeface="Times New Roman"/>
            </a:endParaRPr>
          </a:p>
          <a:p>
            <a:pPr marL="342900" lvl="0" indent="-342900" algn="l">
              <a:spcBef>
                <a:spcPts val="600"/>
              </a:spcBef>
              <a:spcAft>
                <a:spcPts val="600"/>
              </a:spcAft>
              <a:buFont typeface="Courier New"/>
              <a:buChar char="o"/>
              <a:tabLst>
                <a:tab pos="228600" algn="l"/>
                <a:tab pos="457200" algn="l"/>
              </a:tabLst>
              <a:defRPr/>
            </a:pPr>
            <a:r>
              <a:rPr lang="de-DE" sz="1800">
                <a:solidFill>
                  <a:srgbClr val="003F7A"/>
                </a:solidFill>
                <a:latin typeface="Calibri"/>
                <a:ea typeface="Arial"/>
              </a:rPr>
              <a:t>Z.B. Man fragt den Betroffenen etwas zu einem ganz anderen Thema (z.B. wann der Wettkampf beginnt)</a:t>
            </a:r>
            <a:endParaRPr sz="1800">
              <a:solidFill>
                <a:srgbClr val="003F7A"/>
              </a:solidFill>
              <a:latin typeface="Calibri"/>
              <a:ea typeface="Times New Roman"/>
            </a:endParaRPr>
          </a:p>
          <a:p>
            <a:pPr marL="342900" lvl="0" indent="-342900" algn="l">
              <a:spcBef>
                <a:spcPts val="600"/>
              </a:spcBef>
              <a:spcAft>
                <a:spcPts val="600"/>
              </a:spcAft>
              <a:buFont typeface="Courier New"/>
              <a:buChar char="o"/>
              <a:tabLst>
                <a:tab pos="228600" algn="l"/>
                <a:tab pos="457200" algn="l"/>
              </a:tabLst>
              <a:defRPr/>
            </a:pPr>
            <a:r>
              <a:rPr lang="de-DE" sz="1800">
                <a:solidFill>
                  <a:srgbClr val="003F7A"/>
                </a:solidFill>
                <a:latin typeface="Calibri"/>
                <a:ea typeface="Arial"/>
              </a:rPr>
              <a:t>Man lässt absichtlich etwas fallen, z.B. eine Wasserflasche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Die direkte Konfrontation mit Täter*innen sollten Bystander besser vermeiden (sofern dies nicht unvermeidlich ist)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Wichtig ist die Unterstützung der Betroffenen und das Hinzuziehen von fachkundigen und verantwortlichen Personen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Als Bystander muss man den Vorfall nicht selbst aufklären: Die Ansprechpersonen sind dafür geschult, eine erste Einordnung der Situation vorzunehmen und kennen sich mit weiteren Schritten aus; Sie wissen beispielsweise, in welchen Situationen das Hinzuziehen anderer Stellen notwendig ist. </a:t>
            </a:r>
            <a:endParaRPr sz="1800">
              <a:solidFill>
                <a:srgbClr val="003F7A"/>
              </a:solidFill>
              <a:latin typeface="Calibri"/>
              <a:ea typeface="Times New Roman"/>
            </a:endParaRPr>
          </a:p>
          <a:p>
            <a:pPr algn="l">
              <a:spcBef>
                <a:spcPts val="600"/>
              </a:spcBef>
              <a:spcAft>
                <a:spcPts val="600"/>
              </a:spcAft>
              <a:defRPr/>
            </a:pPr>
            <a:r>
              <a:rPr lang="de-DE" sz="1800" b="1">
                <a:solidFill>
                  <a:srgbClr val="003E7A"/>
                </a:solidFill>
                <a:latin typeface="Calibri"/>
                <a:ea typeface="Calibri"/>
                <a:cs typeface="Times New Roman"/>
              </a:rPr>
              <a:t>Wenn akute Gefahr für Leib oder Leben besteht, sollte die Polizei informiert werden. </a:t>
            </a:r>
            <a:endParaRPr sz="1800">
              <a:solidFill>
                <a:srgbClr val="003E7A"/>
              </a:solidFill>
              <a:latin typeface="Calibri"/>
              <a:ea typeface="Calibri"/>
              <a:cs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Optional:</a:t>
            </a:r>
            <a:endParaRPr sz="1800" b="1" i="1">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Sie können an dieser Stelle Informationen zu Verhaltensregeln oder dem Ehrenkodex Ihres Vereins einfügen.</a:t>
            </a:r>
            <a:endParaRPr sz="1800">
              <a:solidFill>
                <a:srgbClr val="003E7A"/>
              </a:solidFill>
              <a:latin typeface="Calibri"/>
              <a:ea typeface="Calibri"/>
              <a:cs typeface="Times New Roman"/>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32A1EEA8-7065-FC4C-B20E-7A44623D2474}" type="slidenum">
              <a:rPr/>
              <a:t>25</a:t>
            </a:fld>
            <a:endParaRPr/>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226695" indent="-226695" algn="l">
              <a:spcBef>
                <a:spcPts val="600"/>
              </a:spcBef>
              <a:spcAft>
                <a:spcPts val="600"/>
              </a:spcAft>
              <a:tabLst>
                <a:tab pos="228600" algn="l"/>
                <a:tab pos="457200" algn="l"/>
              </a:tabLst>
              <a:defRPr/>
            </a:pPr>
            <a:r>
              <a:rPr lang="de-DE" sz="1800">
                <a:solidFill>
                  <a:srgbClr val="003F7A"/>
                </a:solidFill>
                <a:latin typeface="Calibri"/>
                <a:ea typeface="Wingdings"/>
              </a:rPr>
              <a:t>Anhand einiger Fallbeispiele kann die Gruppe das positive Bystander-Verhalten nun ausprobieren</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Aufgabe:</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Übung in (Klein-)Gruppen, Aufteilung je nach Wunsch; 3-6 Personen pro Gruppe haben sich bewährt.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Calibri"/>
              </a:rPr>
              <a:t>In Gruppen Szenarien besprechen: Diskussion und Einschätzung der Ausgangssituation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Calibri"/>
              </a:rPr>
              <a:t>Genaue Schritte überlegen, wie man in dieser Situation als Bystander reagieren würde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Calibri"/>
              </a:rPr>
              <a:t>Zuvor Gelerntes einbeziehen und Vorgehen kritisch diskutieren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Calibri"/>
              </a:rPr>
              <a:t>Gruppenweise auf ein Vorgehen einigen und dieses notieren</a:t>
            </a:r>
            <a:endParaRPr sz="1800">
              <a:solidFill>
                <a:srgbClr val="003F7A"/>
              </a:solidFill>
              <a:latin typeface="Calibri"/>
              <a:ea typeface="Times New Roman"/>
            </a:endParaRPr>
          </a:p>
          <a:p>
            <a:pPr>
              <a:defRPr/>
            </a:pPr>
            <a:r>
              <a:rPr lang="de-DE" sz="1800">
                <a:solidFill>
                  <a:srgbClr val="003E7A"/>
                </a:solidFill>
                <a:latin typeface="Calibri"/>
                <a:ea typeface="Calibri"/>
                <a:cs typeface="Times New Roman"/>
              </a:rPr>
              <a:t>Im Anschluss Vorstellung der Reaktion je Szenario</a:t>
            </a:r>
            <a:r>
              <a:rPr sz="2800"/>
              <a:t>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26</a:t>
            </a:fld>
            <a:endParaRPr/>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Lesen Sie das Fallbeispiel vor. Anschließend können Sie zur Gruppenarbeit übergehen.</a:t>
            </a:r>
            <a:endParaRPr sz="1800">
              <a:solidFill>
                <a:srgbClr val="003E7A"/>
              </a:solidFill>
              <a:latin typeface="Calibri"/>
              <a:ea typeface="Calibri"/>
              <a:cs typeface="Times New Roman"/>
            </a:endParaRPr>
          </a:p>
          <a:p>
            <a:pPr marL="226695" indent="-226695" algn="l">
              <a:spcBef>
                <a:spcPts val="600"/>
              </a:spcBef>
              <a:spcAft>
                <a:spcPts val="600"/>
              </a:spcAft>
              <a:tabLst>
                <a:tab pos="228600" algn="l"/>
                <a:tab pos="457200" algn="l"/>
              </a:tabLst>
              <a:defRPr/>
            </a:pPr>
            <a:r>
              <a:rPr lang="de-DE" sz="1800">
                <a:solidFill>
                  <a:srgbClr val="003F7A"/>
                </a:solidFill>
                <a:latin typeface="Calibri"/>
                <a:ea typeface="Wingdings"/>
              </a:rPr>
              <a:t>Mögliche Arbeitsaufträge: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Wie ist eure Einschätzung der dargestellten 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Wie würdet ihr weiter vorgehen?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Welche Möglichkeiten hättet ihr, um der betroffenen Person Hilfe anzubieten?</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Reflexion</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Was denkt ihr über diese 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Was würde passieren, wenn du als Trainer*in in dieser Situation nichts unternehmen würdest?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Welche Auswirkungen kann diese Situation auf die Sportler*innen und/oder Mannschaft haben, wenn du nichts tun würdest?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Was wären Gründe, um als Trainer*in (nicht) einzugreifen?</a:t>
            </a:r>
            <a:endParaRPr sz="1800">
              <a:solidFill>
                <a:srgbClr val="003F7A"/>
              </a:solidFill>
              <a:latin typeface="Calibri"/>
              <a:ea typeface="Wingdings"/>
              <a:cs typeface="Arial"/>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E7A"/>
                </a:solidFill>
                <a:latin typeface="Calibri"/>
                <a:ea typeface="Wingdings"/>
                <a:cs typeface="Times New Roman"/>
              </a:rPr>
              <a:t>Was würdest du als Trainer*in in dieser Situation tun?</a:t>
            </a:r>
            <a:r>
              <a:rPr sz="2800"/>
              <a:t> </a:t>
            </a:r>
            <a:endParaRPr sz="1800">
              <a:solidFill>
                <a:srgbClr val="003F7A"/>
              </a:solidFill>
              <a:latin typeface="Calibri"/>
              <a:ea typeface="Times New Roman"/>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27</a:t>
            </a:fld>
            <a:endParaRPr/>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800">
                <a:solidFill>
                  <a:srgbClr val="003E7A"/>
                </a:solidFill>
                <a:latin typeface="Calibri"/>
                <a:ea typeface="Calibri"/>
                <a:cs typeface="Times New Roman"/>
              </a:rPr>
              <a:t>Halten Sie an dieser Stelle die Vorschläge und die Einwände aus der Kleingruppen fest, z.B. auf Moderationskarten. </a:t>
            </a: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28</a:t>
            </a:fld>
            <a:endParaRPr/>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Lesen Sie das Fallbeispiel vor. Anschließend können Sie zur Gruppenarbeit übergehen.</a:t>
            </a:r>
            <a:endParaRPr sz="1800">
              <a:solidFill>
                <a:srgbClr val="003E7A"/>
              </a:solidFill>
              <a:latin typeface="Calibri"/>
              <a:ea typeface="Calibri"/>
              <a:cs typeface="Times New Roman"/>
            </a:endParaRPr>
          </a:p>
          <a:p>
            <a:pPr marL="226695" indent="-226695" algn="l">
              <a:spcBef>
                <a:spcPts val="600"/>
              </a:spcBef>
              <a:spcAft>
                <a:spcPts val="600"/>
              </a:spcAft>
              <a:tabLst>
                <a:tab pos="228600" algn="l"/>
                <a:tab pos="457200" algn="l"/>
              </a:tabLst>
              <a:defRPr/>
            </a:pPr>
            <a:r>
              <a:rPr lang="de-DE" sz="1800">
                <a:solidFill>
                  <a:srgbClr val="003F7A"/>
                </a:solidFill>
                <a:latin typeface="Calibri"/>
                <a:ea typeface="Wingdings"/>
              </a:rPr>
              <a:t>Mögliche Arbeitsaufträge: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Wie ist eure Einschätzung der dargestellten 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Wie würdet ihr weiter vorgehen?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Welche Möglichkeiten hättet ihr, um der betroffenen Person Hilfe anzubieten?</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Reflexion</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Was denkt ihr über diese 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Was würde passieren, wenn du als Trainer*in in dieser Situation nichts unternehmen würdest?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Welche Auswirkungen kann diese Situation auf die Sportler*innen und/oder Mannschaft haben, wenn du nichts tun würdest?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Was wären Gründe, um als Trainer*in (nicht) einzugreifen?</a:t>
            </a:r>
            <a:endParaRPr sz="1800">
              <a:solidFill>
                <a:srgbClr val="003F7A"/>
              </a:solidFill>
              <a:latin typeface="Calibri"/>
              <a:ea typeface="Wingdings"/>
              <a:cs typeface="Arial"/>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E7A"/>
                </a:solidFill>
                <a:latin typeface="Calibri"/>
                <a:ea typeface="Wingdings"/>
                <a:cs typeface="Times New Roman"/>
              </a:rPr>
              <a:t>Was würdest du als Trainer*in in dieser Situation tun?</a:t>
            </a:r>
            <a:r>
              <a:rPr sz="2800"/>
              <a:t> </a:t>
            </a:r>
            <a:endParaRPr sz="1800">
              <a:solidFill>
                <a:srgbClr val="003F7A"/>
              </a:solidFill>
              <a:latin typeface="Calibri"/>
              <a:ea typeface="Times New Roman"/>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29</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de-DE" sz="1200">
                <a:solidFill>
                  <a:srgbClr val="003F7A"/>
                </a:solidFill>
                <a:latin typeface="Calibri"/>
              </a:rPr>
              <a:t>Ablauf des Workshops beschreiben</a:t>
            </a: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3</a:t>
            </a:fld>
            <a:endParaRPr/>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DE" sz="1800">
                <a:solidFill>
                  <a:srgbClr val="003E7A"/>
                </a:solidFill>
                <a:latin typeface="Calibri"/>
                <a:ea typeface="Calibri"/>
                <a:cs typeface="Times New Roman"/>
              </a:rPr>
              <a:t>Halten Sie an dieser Stelle die Vorschläge und die Einwände aus der Kleingruppen fest, z.B. auf Moderationskarten. </a:t>
            </a:r>
            <a:endParaRPr sz="1800">
              <a:solidFill>
                <a:srgbClr val="003E7A"/>
              </a:solidFill>
              <a:latin typeface="Calibri"/>
              <a:ea typeface="Calibri"/>
              <a:cs typeface="Times New Roman"/>
            </a:endParaRPr>
          </a:p>
          <a:p>
            <a:pPr>
              <a:defRPr/>
            </a:pPr>
            <a:endParaRPr/>
          </a:p>
        </p:txBody>
      </p:sp>
      <p:sp>
        <p:nvSpPr>
          <p:cNvPr id="4" name="Slide Number Placeholder 3"/>
          <p:cNvSpPr>
            <a:spLocks noGrp="1"/>
          </p:cNvSpPr>
          <p:nvPr>
            <p:ph type="sldNum" sz="quarter" idx="10"/>
          </p:nvPr>
        </p:nvSpPr>
        <p:spPr bwMode="auto"/>
        <p:txBody>
          <a:bodyPr/>
          <a:lstStyle/>
          <a:p>
            <a:pPr>
              <a:defRPr/>
            </a:pPr>
            <a:fld id="{2E50A430-AF63-64C7-7BF5-94FD52319DD1}" type="slidenum">
              <a:rPr/>
              <a:t>30</a:t>
            </a:fld>
            <a:endParaRPr/>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Lesen Sie das Fallbeispiel vor. Anschließend können Sie zur Gruppenarbeit übergehen.</a:t>
            </a:r>
            <a:endParaRPr sz="1800">
              <a:solidFill>
                <a:srgbClr val="003E7A"/>
              </a:solidFill>
              <a:latin typeface="Calibri"/>
              <a:ea typeface="Calibri"/>
              <a:cs typeface="Times New Roman"/>
            </a:endParaRPr>
          </a:p>
          <a:p>
            <a:pPr marL="226695" indent="-226695" algn="l">
              <a:spcBef>
                <a:spcPts val="600"/>
              </a:spcBef>
              <a:spcAft>
                <a:spcPts val="600"/>
              </a:spcAft>
              <a:tabLst>
                <a:tab pos="228600" algn="l"/>
                <a:tab pos="457200" algn="l"/>
              </a:tabLst>
              <a:defRPr/>
            </a:pPr>
            <a:r>
              <a:rPr lang="de-DE" sz="1800">
                <a:solidFill>
                  <a:srgbClr val="003F7A"/>
                </a:solidFill>
                <a:latin typeface="Calibri"/>
                <a:ea typeface="Wingdings"/>
              </a:rPr>
              <a:t>Mögliche Arbeitsaufträge: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Wie ist eure Einschätzung der dargestellten 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Wie würdet ihr weiter vorgehen?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Welche Möglichkeiten hättet ihr, um der betroffenen Person Hilfe anzubieten?</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Reflexion</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Was denkt ihr über diese Situation?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Was würde passieren, wenn du als Trainer*in in dieser Situation nichts unternehmen würdest?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Welche Auswirkungen kann diese Situation auf die Sportler*innen und/oder Mannschaft haben, wenn du nichts tun würdest?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Wingdings"/>
              </a:rPr>
              <a:t>Was wären Gründe, um als Trainer*in (nicht) einzugreifen?</a:t>
            </a:r>
            <a:endParaRPr sz="1800">
              <a:solidFill>
                <a:srgbClr val="003F7A"/>
              </a:solidFill>
              <a:latin typeface="Calibri"/>
              <a:ea typeface="Wingdings"/>
              <a:cs typeface="Arial"/>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E7A"/>
                </a:solidFill>
                <a:latin typeface="Calibri"/>
                <a:ea typeface="Wingdings"/>
                <a:cs typeface="Times New Roman"/>
              </a:rPr>
              <a:t>Was würdest du als Trainer*in in dieser Situation tun?</a:t>
            </a:r>
            <a:r>
              <a:rPr sz="2800"/>
              <a:t> </a:t>
            </a:r>
            <a:endParaRPr sz="1800">
              <a:solidFill>
                <a:srgbClr val="003F7A"/>
              </a:solidFill>
              <a:latin typeface="Calibri"/>
              <a:ea typeface="Times New Roman"/>
            </a:endParaRPr>
          </a:p>
          <a:p>
            <a:pP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31</a:t>
            </a:fld>
            <a:endParaRPr/>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800">
                <a:solidFill>
                  <a:srgbClr val="003E7A"/>
                </a:solidFill>
                <a:latin typeface="Calibri"/>
                <a:ea typeface="Calibri"/>
                <a:cs typeface="Times New Roman"/>
              </a:rPr>
              <a:t>Halten Sie an dieser Stelle die Vorschläge und die Einwände aus der Kleingruppen fest, z.B. auf Moderationskarten. </a:t>
            </a:r>
            <a:endParaRPr sz="1800">
              <a:solidFill>
                <a:srgbClr val="003E7A"/>
              </a:solidFill>
              <a:latin typeface="Calibri"/>
              <a:ea typeface="Calibri"/>
              <a:cs typeface="Times New Roman"/>
            </a:endParaRPr>
          </a:p>
          <a:p>
            <a:pPr>
              <a:defRPr/>
            </a:pPr>
            <a:r>
              <a:rPr sz="1800">
                <a:solidFill>
                  <a:srgbClr val="003E7A"/>
                </a:solidFill>
                <a:latin typeface="Calibri"/>
                <a:ea typeface="Calibri"/>
                <a:cs typeface="Times New Roman"/>
              </a:rPr>
              <a:t> </a:t>
            </a:r>
            <a:endParaRPr/>
          </a:p>
          <a:p>
            <a:pPr>
              <a:defRPr/>
            </a:pPr>
            <a:r>
              <a:rPr lang="de-DE" sz="1800">
                <a:solidFill>
                  <a:srgbClr val="003E7A"/>
                </a:solidFill>
                <a:latin typeface="Calibri"/>
                <a:ea typeface="Calibri"/>
                <a:cs typeface="Times New Roman"/>
              </a:rPr>
              <a:t>Hier geht hervor, dass in schweren Fällen sofort reagiert werden muss, indem fachkundige Personen hinzugezogen werden. Zudem kann es in schwerwiegenden Fällen vorkommen, dass sofort weitere Fachstellen oder die Polizei hinzugezogen werden.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Hintergrundinformationen: Die Aufklärung von Vorfällen ist nicht Aufgabe der Bystander! Dazu müssen fachkundige Ansprechpersonen involviert werden, welche die Situation einschätzen können und weiterführende Maßnahmen oder Vorgehensweisen empfehlen können.</a:t>
            </a:r>
            <a:r>
              <a:rPr sz="2800"/>
              <a:t> </a:t>
            </a:r>
            <a:endParaRPr/>
          </a:p>
        </p:txBody>
      </p:sp>
      <p:sp>
        <p:nvSpPr>
          <p:cNvPr id="4" name="Slide Number Placeholder 3"/>
          <p:cNvSpPr>
            <a:spLocks noGrp="1"/>
          </p:cNvSpPr>
          <p:nvPr>
            <p:ph type="sldNum" sz="quarter" idx="10"/>
          </p:nvPr>
        </p:nvSpPr>
        <p:spPr bwMode="auto"/>
        <p:txBody>
          <a:bodyPr/>
          <a:lstStyle/>
          <a:p>
            <a:pPr>
              <a:defRPr/>
            </a:pPr>
            <a:fld id="{09C306D4-9B6A-7A17-417E-AEF4C836934C}" type="slidenum">
              <a:rPr/>
              <a:t>32</a:t>
            </a:fld>
            <a:endParaRPr/>
          </a:p>
        </p:txBody>
      </p:sp>
    </p:spTree>
  </p:cSld>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Bitte füllen Sie diese Folie in Absprache mit dem Verein bzw. der Ansprechperson aus.</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Die Ansprechperson kann sich sehr gerne persönlich vorstellen.</a:t>
            </a:r>
            <a:endParaRPr sz="1800">
              <a:solidFill>
                <a:srgbClr val="003F7A"/>
              </a:solidFill>
              <a:latin typeface="Calibri"/>
              <a:ea typeface="Times New Roman"/>
              <a:cs typeface="Arial"/>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E7A"/>
                </a:solidFill>
                <a:latin typeface="Calibri"/>
                <a:ea typeface="Calibri"/>
                <a:cs typeface="Times New Roman"/>
              </a:rPr>
              <a:t>Weitere Informationen zu Schutzprozessen im Verein können hier ebenso vorgestellt werden (Schutzkonzepte, Präventionsmaßnahmen, usw.).</a:t>
            </a:r>
            <a:r>
              <a:rPr/>
              <a:t> </a:t>
            </a: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33</a:t>
            </a:fld>
            <a:endParaRPr/>
          </a:p>
        </p:txBody>
      </p:sp>
    </p:spTree>
  </p:cSld>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Gemeinsame Reflexion des Workshops anhand von Fragen in einer Blitzlicht-Runde, z.B.:</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Lst>
              <a:defRPr/>
            </a:pPr>
            <a:r>
              <a:rPr lang="de-DE" sz="1800">
                <a:solidFill>
                  <a:srgbClr val="003E7A"/>
                </a:solidFill>
                <a:latin typeface="Calibri"/>
                <a:ea typeface="Calibri"/>
                <a:cs typeface="Times New Roman"/>
              </a:rPr>
              <a:t>Was nehmt ihr aus dem Workshop mit?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Lst>
              <a:defRPr/>
            </a:pPr>
            <a:r>
              <a:rPr lang="de-DE" sz="1800">
                <a:solidFill>
                  <a:srgbClr val="003E7A"/>
                </a:solidFill>
                <a:latin typeface="Calibri"/>
                <a:ea typeface="Calibri"/>
                <a:cs typeface="Times New Roman"/>
              </a:rPr>
              <a:t>Was war neu?</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Lst>
              <a:defRPr/>
            </a:pPr>
            <a:r>
              <a:rPr lang="de-DE" sz="1800">
                <a:solidFill>
                  <a:srgbClr val="003E7A"/>
                </a:solidFill>
                <a:latin typeface="Calibri"/>
                <a:ea typeface="Calibri"/>
                <a:cs typeface="Times New Roman"/>
              </a:rPr>
              <a:t>Was werdet ihr in Zukunft ändern?</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Folgende Punkte können bspw. bei Bedarf ergänzt werden:</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Interpersonale Gewalt kommt recht häufig vor und die Formen überschneiden sich</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Die Orientierung an Kinderrechten ist hilfreich, um Grenzen im Sport klar zu definieren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Arial"/>
              </a:rPr>
              <a:t>Jede Form der Gewalt ist potenziell schädlich für die Betroffenen</a:t>
            </a:r>
            <a:endParaRPr sz="1800">
              <a:solidFill>
                <a:srgbClr val="003F7A"/>
              </a:solidFill>
              <a:latin typeface="Calibri"/>
              <a:ea typeface="Times New Roman"/>
            </a:endParaRPr>
          </a:p>
          <a:p>
            <a:pPr>
              <a:defRPr/>
            </a:pPr>
            <a:r>
              <a:rPr lang="de-DE" sz="1800">
                <a:solidFill>
                  <a:srgbClr val="003E7A"/>
                </a:solidFill>
                <a:latin typeface="Calibri"/>
                <a:ea typeface="Arial"/>
                <a:cs typeface="Times New Roman"/>
              </a:rPr>
              <a:t>Wenn man einen Verdacht hat, sollte man auf jeden Fall aktiv werden, z.B. indem man die Ansprechperson des Vereins um Rat bittet</a:t>
            </a:r>
            <a:r>
              <a:rPr sz="2800"/>
              <a:t> </a:t>
            </a:r>
            <a:r>
              <a:rPr sz="1800">
                <a:solidFill>
                  <a:srgbClr val="003F7A"/>
                </a:solidFill>
                <a:latin typeface="Calibri"/>
                <a:ea typeface="Times New Roman"/>
              </a:rPr>
              <a:t> </a:t>
            </a:r>
            <a:endParaRPr/>
          </a:p>
          <a:p>
            <a:pPr marL="171450" indent="-171450">
              <a:buFontTx/>
              <a:buChar cha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34</a:t>
            </a:fld>
            <a:endParaRPr/>
          </a:p>
        </p:txBody>
      </p:sp>
    </p:spTree>
  </p:cSld>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800">
                <a:solidFill>
                  <a:srgbClr val="003E7A"/>
                </a:solidFill>
                <a:latin typeface="Calibri"/>
                <a:ea typeface="Calibri"/>
                <a:cs typeface="Times New Roman"/>
              </a:rPr>
              <a:t>Zum Abschluss sollen die Teilnehmenden die Gelegenheit haben, sich über weiterführende Hilfsangebote zu informieren.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Bitte passen Sie diese Folie an den jeweiligen Sportverein und die Region an.</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Beachten Sie, dass die Ansprechstellen und deren Erreichbarkeit sich zwischenzeitlich ändern können, prüfen Sie daher die angegebenen Links und Telefonnummern. </a:t>
            </a:r>
            <a:endParaRPr sz="1800">
              <a:solidFill>
                <a:srgbClr val="003E7A"/>
              </a:solidFill>
              <a:latin typeface="Calibri"/>
              <a:ea typeface="Calibri"/>
              <a:cs typeface="Times New Roman"/>
            </a:endParaRPr>
          </a:p>
        </p:txBody>
      </p:sp>
      <p:sp>
        <p:nvSpPr>
          <p:cNvPr id="4" name="Slide Number Placeholder 3"/>
          <p:cNvSpPr>
            <a:spLocks noGrp="1"/>
          </p:cNvSpPr>
          <p:nvPr>
            <p:ph type="sldNum" sz="quarter" idx="10"/>
          </p:nvPr>
        </p:nvSpPr>
        <p:spPr bwMode="auto"/>
        <p:txBody>
          <a:bodyPr/>
          <a:lstStyle/>
          <a:p>
            <a:pPr>
              <a:defRPr/>
            </a:pPr>
            <a:fld id="{B89EA3A7-4217-FB58-358F-E976B989135D}" type="slidenum">
              <a:rPr/>
              <a:t>35</a:t>
            </a:fld>
            <a:endParaRPr/>
          </a:p>
        </p:txBody>
      </p:sp>
    </p:spTree>
  </p:cSld>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800">
                <a:solidFill>
                  <a:srgbClr val="003E7A"/>
                </a:solidFill>
                <a:latin typeface="Calibri"/>
                <a:ea typeface="Calibri"/>
                <a:cs typeface="Times New Roman"/>
              </a:rPr>
              <a:t>Geben Sie den Teilnehmenden nochmals die Möglichkeit, Fragen zu stellen.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Anschließend können Sie den Workshop beenden, indem Sie sich für die Teilnahme bedanken und sich verabschieden.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Bitte bleiben Sie nach Abschluss des Workshops einige Zeit im Raum, sodass die Teilnehmenden noch Gelegenheit für individuelle Rückfragen haben</a:t>
            </a:r>
            <a:r>
              <a:rPr sz="2800"/>
              <a:t> </a:t>
            </a:r>
            <a:endParaRPr/>
          </a:p>
        </p:txBody>
      </p:sp>
      <p:sp>
        <p:nvSpPr>
          <p:cNvPr id="4" name="Slide Number Placeholder 3"/>
          <p:cNvSpPr>
            <a:spLocks noGrp="1"/>
          </p:cNvSpPr>
          <p:nvPr>
            <p:ph type="sldNum" sz="quarter" idx="10"/>
          </p:nvPr>
        </p:nvSpPr>
        <p:spPr bwMode="auto"/>
        <p:txBody>
          <a:bodyPr/>
          <a:lstStyle/>
          <a:p>
            <a:pPr>
              <a:defRPr/>
            </a:pPr>
            <a:fld id="{059EE732-890A-D31C-6902-A87F41E58C93}" type="slidenum">
              <a:rPr/>
              <a:t>36</a:t>
            </a:fld>
            <a:endParaRPr/>
          </a:p>
        </p:txBody>
      </p:sp>
    </p:spTree>
  </p:cSld>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2222A42-463E-35AB-9320-3014821E23E7}" type="slidenum">
              <a:rPr/>
              <a:t>37</a:t>
            </a:fld>
            <a:endParaRPr/>
          </a:p>
        </p:txBody>
      </p:sp>
    </p:spTree>
  </p:cSld>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15F437E-F207-DD31-5F9E-DBE6B07D3EEA}" type="slidenum">
              <a:rPr/>
              <a:t>38</a:t>
            </a:fld>
            <a:endParaRPr/>
          </a:p>
        </p:txBody>
      </p:sp>
    </p:spTree>
  </p:cSld>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59714131" name="Slide Image Placeholder 1"/>
          <p:cNvSpPr>
            <a:spLocks noChangeAspect="1" noGrp="1" noRot="1"/>
          </p:cNvSpPr>
          <p:nvPr>
            <p:ph type="sldImg"/>
          </p:nvPr>
        </p:nvSpPr>
        <p:spPr bwMode="auto"/>
      </p:sp>
      <p:sp>
        <p:nvSpPr>
          <p:cNvPr id="29955060" name="Notes Placeholder 2"/>
          <p:cNvSpPr>
            <a:spLocks noGrp="1"/>
          </p:cNvSpPr>
          <p:nvPr>
            <p:ph type="body" idx="1"/>
          </p:nvPr>
        </p:nvSpPr>
        <p:spPr bwMode="auto"/>
        <p:txBody>
          <a:bodyPr/>
          <a:lstStyle/>
          <a:p>
            <a:pPr>
              <a:defRPr/>
            </a:pPr>
            <a:endParaRPr/>
          </a:p>
        </p:txBody>
      </p:sp>
      <p:sp>
        <p:nvSpPr>
          <p:cNvPr id="121848372" name="Slide Number Placeholder 3"/>
          <p:cNvSpPr>
            <a:spLocks noGrp="1"/>
          </p:cNvSpPr>
          <p:nvPr>
            <p:ph type="sldNum" sz="quarter" idx="10"/>
          </p:nvPr>
        </p:nvSpPr>
        <p:spPr bwMode="auto"/>
        <p:txBody>
          <a:bodyPr/>
          <a:lstStyle/>
          <a:p>
            <a:pPr>
              <a:defRPr/>
            </a:pPr>
            <a:fld id="{3FAD9D39-78CC-255D-1103-D5B23F719C3F}" type="slidenum">
              <a:rPr/>
              <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de-DE" sz="1800" b="1">
                <a:solidFill>
                  <a:srgbClr val="003E7A"/>
                </a:solidFill>
                <a:latin typeface="Calibri"/>
                <a:ea typeface="Calibri"/>
                <a:cs typeface="Times New Roman"/>
              </a:rPr>
              <a:t>Hinweise an Teilnehmende:</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Die Inhalte des Workshops können potenziell belastend sein, da es im Workshop um sensible Themen wie sexualisierte Gewalt geht.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Dieser Workshop soll einen geschützten Raum bieten: Erzählungen anderer sollen respektiert und nicht bewertet werden, sowie nicht nach außen getragen werden.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Ermöglichen Sie den Teilnehmenden, den Raum zu verlassen oder eine Pause zu machen.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Bieten Sie bitte eine Gesprächsmöglichkeit nach dem Workshop an.</a:t>
            </a:r>
            <a:endParaRPr sz="1800">
              <a:solidFill>
                <a:srgbClr val="003F7A"/>
              </a:solidFill>
              <a:latin typeface="Calibri"/>
              <a:ea typeface="Times New Roman"/>
            </a:endParaRPr>
          </a:p>
          <a:p>
            <a:pPr marL="226695" indent="-226695" algn="l">
              <a:spcBef>
                <a:spcPts val="600"/>
              </a:spcBef>
              <a:spcAft>
                <a:spcPts val="600"/>
              </a:spcAft>
              <a:tabLst>
                <a:tab pos="228600" algn="l"/>
                <a:tab pos="457200" algn="l"/>
              </a:tabLst>
              <a:defRPr/>
            </a:pPr>
            <a:r>
              <a:rPr lang="de-DE" sz="1800">
                <a:solidFill>
                  <a:srgbClr val="003F7A"/>
                </a:solidFill>
                <a:latin typeface="Calibri"/>
                <a:ea typeface="Times New Roman"/>
              </a:rPr>
              <a:t> </a:t>
            </a:r>
            <a:endParaRPr sz="1800">
              <a:solidFill>
                <a:srgbClr val="003F7A"/>
              </a:solidFill>
              <a:latin typeface="Calibri"/>
              <a:ea typeface="Times New Roman"/>
            </a:endParaRPr>
          </a:p>
          <a:p>
            <a:pPr marL="226695" indent="-226695" algn="l">
              <a:spcBef>
                <a:spcPts val="600"/>
              </a:spcBef>
              <a:spcAft>
                <a:spcPts val="600"/>
              </a:spcAft>
              <a:tabLst>
                <a:tab pos="228600" algn="l"/>
                <a:tab pos="457200" algn="l"/>
              </a:tabLst>
              <a:defRPr/>
            </a:pPr>
            <a:r>
              <a:rPr lang="de-DE" sz="1800" b="1">
                <a:solidFill>
                  <a:srgbClr val="003F7A"/>
                </a:solidFill>
                <a:latin typeface="Calibri"/>
                <a:ea typeface="Times New Roman"/>
              </a:rPr>
              <a:t>Auf zur Verfügung stehende Hilfsangebote hinweisen: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Wenn möglich, nennen Sie zusätzlich eine passende lokale Ansprechstelle/Ansprechperson.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Bitte passen Sie die gelb markierten Felder individuell an</a:t>
            </a:r>
            <a:endParaRPr lang="en-GB"/>
          </a:p>
          <a:p>
            <a:pPr>
              <a:defRPr/>
            </a:pP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4</a:t>
            </a:fld>
            <a:endParaRPr/>
          </a:p>
        </p:txBody>
      </p:sp>
    </p:spTree>
  </p:cSld>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60270087" name="Slide Image Placeholder 1"/>
          <p:cNvSpPr>
            <a:spLocks noChangeAspect="1" noGrp="1" noRot="1"/>
          </p:cNvSpPr>
          <p:nvPr>
            <p:ph type="sldImg"/>
          </p:nvPr>
        </p:nvSpPr>
        <p:spPr bwMode="auto"/>
      </p:sp>
      <p:sp>
        <p:nvSpPr>
          <p:cNvPr id="989260354" name="Notes Placeholder 2"/>
          <p:cNvSpPr>
            <a:spLocks noGrp="1"/>
          </p:cNvSpPr>
          <p:nvPr>
            <p:ph type="body" idx="1"/>
          </p:nvPr>
        </p:nvSpPr>
        <p:spPr bwMode="auto"/>
        <p:txBody>
          <a:bodyPr/>
          <a:lstStyle/>
          <a:p>
            <a:pPr>
              <a:spcBef>
                <a:spcPts val="0"/>
              </a:spcBef>
              <a:spcAft>
                <a:spcPts val="0"/>
              </a:spcAft>
              <a:defRPr/>
            </a:pPr>
            <a:endParaRPr lang="de-DE"/>
          </a:p>
        </p:txBody>
      </p:sp>
      <p:sp>
        <p:nvSpPr>
          <p:cNvPr id="1548934010" name="Slide Number Placeholder 3"/>
          <p:cNvSpPr>
            <a:spLocks noGrp="1"/>
          </p:cNvSpPr>
          <p:nvPr>
            <p:ph type="sldNum" sz="quarter" idx="5"/>
          </p:nvPr>
        </p:nvSpPr>
        <p:spPr bwMode="auto"/>
        <p:txBody>
          <a:bodyPr/>
          <a:lstStyle/>
          <a:p>
            <a:pPr>
              <a:defRPr/>
            </a:pPr>
            <a:fld id="{0BE97061-AEA9-1C84-3D8E-8A2D648471E4}" type="slidenum">
              <a:rPr lang="de-DE"/>
              <a:t/>
            </a:fld>
            <a:endParaRPr lang="de-DE"/>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just">
              <a:spcBef>
                <a:spcPts val="600"/>
              </a:spcBef>
              <a:spcAft>
                <a:spcPts val="600"/>
              </a:spcAft>
              <a:defRPr/>
            </a:pPr>
            <a:r>
              <a:rPr lang="de-DE" sz="1800" b="1" i="1">
                <a:solidFill>
                  <a:srgbClr val="003E7A"/>
                </a:solidFill>
                <a:latin typeface="Calibri"/>
                <a:ea typeface="Calibri"/>
                <a:cs typeface="Times New Roman"/>
              </a:rPr>
              <a:t>Vorbereitung</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Vor Beginn der Geschichte erhält jede*r Teilnehmende eine Büroklammer.</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Bitten Sie die Teilnehmenden, die Büroklammer in der Hand zu halten.</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Inhalt/Aufgabe</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Zur Themeneinführung wird eine Geschichte zum Mitmachen vorgelesen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Erklären Sie, dass die Büroklammer im Verlauf der Geschichte eine wichtige Rolle spielt und sie damit kleine Aufgaben ausführen werden: es wird Anweisungen geben, was mit der Büroklammer gemacht werden soll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Im Anschluss gemeinsame Auflösung</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Optional: Hinweise zur entspannten Sitzposition</a:t>
            </a:r>
            <a:endParaRPr/>
          </a:p>
          <a:p>
            <a:pPr marL="342900" lvl="0" indent="-342900" algn="l">
              <a:spcBef>
                <a:spcPts val="600"/>
              </a:spcBef>
              <a:spcAft>
                <a:spcPts val="600"/>
              </a:spcAft>
              <a:buFont typeface="Wingdings"/>
              <a:buChar char=""/>
              <a:tabLst>
                <a:tab pos="228600" algn="l"/>
                <a:tab pos="457200" algn="l"/>
              </a:tabLst>
              <a:defRPr/>
            </a:pPr>
            <a:endParaRPr sz="1800">
              <a:solidFill>
                <a:srgbClr val="003F7A"/>
              </a:solidFill>
              <a:latin typeface="Calibri"/>
              <a:ea typeface="Times New Roman"/>
            </a:endParaRPr>
          </a:p>
          <a:p>
            <a:pPr marL="226695" indent="-226695" algn="l">
              <a:spcBef>
                <a:spcPts val="600"/>
              </a:spcBef>
              <a:spcAft>
                <a:spcPts val="600"/>
              </a:spcAft>
              <a:tabLst>
                <a:tab pos="228600" algn="l"/>
                <a:tab pos="457200" algn="l"/>
              </a:tabLst>
              <a:defRPr/>
            </a:pPr>
            <a:r>
              <a:rPr lang="de-DE" sz="1800" b="1">
                <a:solidFill>
                  <a:srgbClr val="003F7A"/>
                </a:solidFill>
                <a:latin typeface="Calibri"/>
                <a:ea typeface="Times New Roman"/>
              </a:rPr>
              <a:t>Lesen Sie nun die Geschichte vor (siehe Zusatzmaterial).</a:t>
            </a:r>
            <a:endParaRPr/>
          </a:p>
          <a:p>
            <a:pPr marL="226695" indent="-226695" algn="l">
              <a:spcBef>
                <a:spcPts val="600"/>
              </a:spcBef>
              <a:spcAft>
                <a:spcPts val="600"/>
              </a:spcAft>
              <a:tabLst>
                <a:tab pos="228600" algn="l"/>
                <a:tab pos="457200" algn="l"/>
              </a:tabLst>
              <a:defRPr/>
            </a:pPr>
            <a:endParaRPr sz="1800">
              <a:solidFill>
                <a:srgbClr val="003F7A"/>
              </a:solidFill>
              <a:latin typeface="Calibri"/>
              <a:ea typeface="Times New Roman"/>
            </a:endParaRPr>
          </a:p>
          <a:p>
            <a:pP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5</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just">
              <a:spcBef>
                <a:spcPts val="600"/>
              </a:spcBef>
              <a:spcAft>
                <a:spcPts val="600"/>
              </a:spcAft>
              <a:defRPr/>
            </a:pPr>
            <a:r>
              <a:rPr lang="de-DE" sz="1800" b="1" i="1">
                <a:solidFill>
                  <a:srgbClr val="003E7A"/>
                </a:solidFill>
                <a:latin typeface="Calibri"/>
                <a:ea typeface="Calibri"/>
                <a:cs typeface="Times New Roman"/>
              </a:rPr>
              <a:t>Reflexion </a:t>
            </a:r>
            <a:endParaRPr sz="1800" b="1" i="1">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Die Teilnehmenden werden am Ende feststellen, dass die Büroklammer nicht vollständig in ihren Ausgangszustand zurückgebogen werden kann.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Nutzen Sie diesen Moment, um auf die Parallelen zur Geschichte einzugehen.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Laden Sie die Teilnehmenden ein, ihre Gedanken und Gefühle zu der Übung und der Geschichte zu teilen.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Times New Roman"/>
              </a:rPr>
              <a:t>Mögliche Reflexionsfragen:</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355600" algn="l"/>
              </a:tabLst>
              <a:defRPr/>
            </a:pPr>
            <a:r>
              <a:rPr lang="de-DE" sz="1800">
                <a:solidFill>
                  <a:srgbClr val="003F7A"/>
                </a:solidFill>
                <a:latin typeface="Calibri"/>
                <a:ea typeface="Times New Roman"/>
              </a:rPr>
              <a:t>Wie sieht die Klammer nun aus?</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355600" algn="l"/>
              </a:tabLst>
              <a:defRPr/>
            </a:pPr>
            <a:r>
              <a:rPr lang="de-DE" sz="1800">
                <a:solidFill>
                  <a:srgbClr val="003F7A"/>
                </a:solidFill>
                <a:latin typeface="Calibri"/>
                <a:ea typeface="Times New Roman"/>
              </a:rPr>
              <a:t>Welche Gedanken löst die Geschichte in euch aus</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355600" algn="l"/>
              </a:tabLst>
              <a:defRPr/>
            </a:pPr>
            <a:r>
              <a:rPr lang="de-DE" sz="1800">
                <a:solidFill>
                  <a:srgbClr val="003F7A"/>
                </a:solidFill>
                <a:latin typeface="Calibri"/>
                <a:ea typeface="Times New Roman"/>
              </a:rPr>
              <a:t>Wie kommt es zur Aufklärung der Situation?</a:t>
            </a:r>
            <a:endParaRPr sz="1800">
              <a:solidFill>
                <a:srgbClr val="003F7A"/>
              </a:solidFill>
              <a:latin typeface="Calibri"/>
              <a:ea typeface="Times New Roman"/>
            </a:endParaRPr>
          </a:p>
          <a:p>
            <a:pPr algn="just">
              <a:spcBef>
                <a:spcPts val="600"/>
              </a:spcBef>
              <a:spcAft>
                <a:spcPts val="600"/>
              </a:spcAft>
              <a:defRPr/>
            </a:pPr>
            <a:r>
              <a:rPr lang="de-DE" sz="1800" b="1" i="1">
                <a:solidFill>
                  <a:srgbClr val="003E7A"/>
                </a:solidFill>
                <a:latin typeface="Calibri"/>
                <a:ea typeface="Calibri"/>
                <a:cs typeface="Times New Roman"/>
              </a:rPr>
              <a:t>Optional</a:t>
            </a:r>
            <a:endParaRPr sz="1800" b="1" i="1">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Um den Übergang zum nächsten Abschnitt zu erleichtern, können Sie hier eine kurze Diskussion anstoßen (mit den Sitznachbar*innen oder mit der Gesamtgruppe):</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Arial"/>
              </a:rPr>
              <a:t>Wie können wir zu einem sicheren Umfeld im Sportverein beitragen?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Arial"/>
              </a:rPr>
              <a:t>Welche Aufgaben hinsichtlich des Schutzes vor Gewalt liegen in unserer Verantwortung?</a:t>
            </a:r>
            <a:endParaRPr sz="1800">
              <a:solidFill>
                <a:srgbClr val="003F7A"/>
              </a:solidFill>
              <a:latin typeface="Calibri"/>
              <a:ea typeface="Times New Roman"/>
            </a:endParaRPr>
          </a:p>
          <a:p>
            <a:pPr algn="l">
              <a:spcBef>
                <a:spcPts val="600"/>
              </a:spcBef>
              <a:spcAft>
                <a:spcPts val="600"/>
              </a:spcAft>
              <a:defRPr/>
            </a:pPr>
            <a:r>
              <a:rPr lang="de-DE" sz="1800">
                <a:solidFill>
                  <a:srgbClr val="003E7A"/>
                </a:solidFill>
                <a:latin typeface="Calibri"/>
                <a:ea typeface="Calibri"/>
                <a:cs typeface="Times New Roman"/>
              </a:rPr>
              <a:t>Als Ergebnis könnten Sie folgendes ergänzen bzw. zur Überleitung nutzen:</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F7A"/>
                </a:solidFill>
                <a:latin typeface="Calibri"/>
                <a:ea typeface="Arial"/>
              </a:rPr>
              <a:t>Jede erwachsene Person in einem Sportverein hat den Auftrag, den Schutz und das Wohlbefinden insbesondere von Kindern und Jugendlichen im Verein zu gewährleisten. </a:t>
            </a:r>
            <a:endParaRPr sz="1800">
              <a:solidFill>
                <a:srgbClr val="003F7A"/>
              </a:solidFill>
              <a:latin typeface="Calibri"/>
              <a:ea typeface="Arial"/>
              <a:cs typeface="Arial"/>
            </a:endParaRPr>
          </a:p>
          <a:p>
            <a:pPr marL="342900" lvl="0" indent="-342900" algn="l">
              <a:spcBef>
                <a:spcPts val="600"/>
              </a:spcBef>
              <a:spcAft>
                <a:spcPts val="600"/>
              </a:spcAft>
              <a:buFont typeface="Wingdings"/>
              <a:buChar char=""/>
              <a:tabLst>
                <a:tab pos="228600" algn="l"/>
                <a:tab pos="355600" algn="l"/>
              </a:tabLst>
              <a:defRPr/>
            </a:pPr>
            <a:r>
              <a:rPr lang="de-DE" sz="1800">
                <a:solidFill>
                  <a:srgbClr val="003E7A"/>
                </a:solidFill>
                <a:latin typeface="Calibri"/>
                <a:ea typeface="Arial"/>
                <a:cs typeface="Times New Roman"/>
              </a:rPr>
              <a:t>Um noch besser nachvollziehen zu können, was das eigentlich bedeutet, können die Kinderrechte als Rahmen genutzt werden.</a:t>
            </a:r>
            <a:r>
              <a:rPr/>
              <a:t> </a:t>
            </a:r>
            <a:endParaRPr lang="de-DE" sz="1200">
              <a:solidFill>
                <a:srgbClr val="003E7A"/>
              </a:solidFill>
              <a:latin typeface="Calibri"/>
              <a:ea typeface="Calibri"/>
              <a:cs typeface="Times New Roman"/>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6</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Sportvereine sind ein besonderes Umfeld bei der Prävention sexualisierter Gewalt: </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de-DE" sz="1800">
                <a:solidFill>
                  <a:srgbClr val="003F7A"/>
                </a:solidFill>
                <a:latin typeface="Calibri"/>
                <a:ea typeface="Times New Roman"/>
              </a:rPr>
              <a:t>Viel Kinder- und Jugendarbeit</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de-DE" sz="1800">
                <a:solidFill>
                  <a:srgbClr val="003F7A"/>
                </a:solidFill>
                <a:latin typeface="Calibri"/>
                <a:ea typeface="Times New Roman"/>
              </a:rPr>
              <a:t>Körperlichkeit, z.B. Hilfestellung, Zweikämpfe, Umkleidesituationen</a:t>
            </a:r>
            <a:endParaRPr sz="1800">
              <a:solidFill>
                <a:srgbClr val="003F7A"/>
              </a:solidFill>
              <a:latin typeface="Calibri"/>
              <a:ea typeface="Times New Roman"/>
            </a:endParaRPr>
          </a:p>
          <a:p>
            <a:pPr marL="800100" lvl="1" indent="-342900" algn="l">
              <a:spcBef>
                <a:spcPts val="600"/>
              </a:spcBef>
              <a:spcAft>
                <a:spcPts val="600"/>
              </a:spcAft>
              <a:buFont typeface="Courier New"/>
              <a:buChar char="o"/>
              <a:tabLst>
                <a:tab pos="228600" algn="l"/>
                <a:tab pos="457200" algn="l"/>
              </a:tabLst>
              <a:defRPr/>
            </a:pPr>
            <a:r>
              <a:rPr lang="de-DE" sz="1800">
                <a:solidFill>
                  <a:srgbClr val="003F7A"/>
                </a:solidFill>
                <a:latin typeface="Calibri"/>
                <a:ea typeface="Times New Roman"/>
              </a:rPr>
              <a:t>Vertrauen zwischen Trainer*innen und Sportler*innen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Insbesondere das Näheverhältnis im Sport kann leicht ausgenutzt werden, wenn klare Regeln und Grenzen fehlen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Problem: Wo genau liegen die Grenzen und ab wann ist das Kindeswohl beeinträchtigt?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Die Kinderrechte der Vereinten Nationen werden als Rahmen genutzt, da sie die Frage beantworten, wie Kinder sich positiv und würdevoll entwickeln können. </a:t>
            </a:r>
            <a:endParaRPr sz="1800">
              <a:solidFill>
                <a:srgbClr val="003F7A"/>
              </a:solidFill>
              <a:latin typeface="Calibri"/>
              <a:ea typeface="Times New Roman"/>
            </a:endParaRPr>
          </a:p>
          <a:p>
            <a:pPr>
              <a:defRPr/>
            </a:pPr>
            <a:r>
              <a:rPr lang="de-DE" sz="1800">
                <a:solidFill>
                  <a:srgbClr val="003E7A"/>
                </a:solidFill>
                <a:latin typeface="Calibri"/>
                <a:ea typeface="Calibri"/>
                <a:cs typeface="Times New Roman"/>
              </a:rPr>
              <a:t>Strafrechtliche Grenzen können nicht als alleiniger Handlungsrahmen für die Prävention dienen, werden daher nur kurz vorgestellt.</a:t>
            </a:r>
            <a:r>
              <a:rPr/>
              <a:t> </a:t>
            </a:r>
            <a:endParaRPr/>
          </a:p>
        </p:txBody>
      </p:sp>
      <p:sp>
        <p:nvSpPr>
          <p:cNvPr id="4" name="Slide Number Placeholder 3"/>
          <p:cNvSpPr>
            <a:spLocks noGrp="1"/>
          </p:cNvSpPr>
          <p:nvPr>
            <p:ph type="sldNum" sz="quarter" idx="5"/>
          </p:nvPr>
        </p:nvSpPr>
        <p:spPr bwMode="auto"/>
        <p:txBody>
          <a:bodyPr/>
          <a:lstStyle/>
          <a:p>
            <a:pPr>
              <a:defRPr/>
            </a:pPr>
            <a:fld id="{32A1EEA8-7065-FC4C-B20E-7A44623D2474}" type="slidenum">
              <a:rPr/>
              <a:t>7</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lgn="l">
              <a:spcBef>
                <a:spcPts val="600"/>
              </a:spcBef>
              <a:spcAft>
                <a:spcPts val="600"/>
              </a:spcAft>
              <a:defRPr/>
            </a:pPr>
            <a:r>
              <a:rPr lang="de-DE" sz="1800">
                <a:solidFill>
                  <a:srgbClr val="003E7A"/>
                </a:solidFill>
                <a:latin typeface="Calibri"/>
                <a:ea typeface="Calibri"/>
                <a:cs typeface="Times New Roman"/>
              </a:rPr>
              <a:t>Die Frage, was Kinder und Jugendliche brauchen, um sich positiv und würdevoll zu entwickeln, hat sich 1989 die Organisation der Vereinten Nationen gestellt und daraus die UN-Konvention über die Rechte des Kindes (KRK) (in 54 Artikeln) entwickelt. In Deutschland gilt die Kinderrechtskonvention seit 1992. </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l">
              <a:spcBef>
                <a:spcPts val="600"/>
              </a:spcBef>
              <a:spcAft>
                <a:spcPts val="600"/>
              </a:spcAft>
              <a:defRPr/>
            </a:pPr>
            <a:r>
              <a:rPr lang="de-DE" sz="1800" b="1">
                <a:solidFill>
                  <a:srgbClr val="003E7A"/>
                </a:solidFill>
                <a:latin typeface="Calibri"/>
                <a:ea typeface="Calibri"/>
                <a:cs typeface="Times New Roman"/>
              </a:rPr>
              <a:t>Extra Rechte für Kinder und Jugendliche? Warum denn das?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Weil Kinder und Jugendliche besondere Bedürfnisse in Bezug auf ihre Förderung, ihren Schutz, ihre Mitbestimmung und ihre Entwicklung haben.</a:t>
            </a:r>
            <a:endParaRPr sz="1800">
              <a:solidFill>
                <a:srgbClr val="003F7A"/>
              </a:solidFill>
              <a:latin typeface="Calibri"/>
              <a:ea typeface="Times New Roman"/>
            </a:endParaRPr>
          </a:p>
          <a:p>
            <a:pPr marL="226695" indent="-226695" algn="l">
              <a:spcBef>
                <a:spcPts val="600"/>
              </a:spcBef>
              <a:spcAft>
                <a:spcPts val="600"/>
              </a:spcAft>
              <a:tabLst>
                <a:tab pos="228600" algn="l"/>
                <a:tab pos="457200" algn="l"/>
              </a:tabLst>
              <a:defRPr/>
            </a:pPr>
            <a:r>
              <a:rPr lang="de-DE" sz="1800">
                <a:solidFill>
                  <a:srgbClr val="003F7A"/>
                </a:solidFill>
                <a:latin typeface="Calibri"/>
                <a:ea typeface="Times New Roman"/>
              </a:rPr>
              <a:t> </a:t>
            </a:r>
            <a:endParaRPr sz="1800">
              <a:solidFill>
                <a:srgbClr val="003F7A"/>
              </a:solidFill>
              <a:latin typeface="Calibri"/>
              <a:ea typeface="Times New Roman"/>
            </a:endParaRPr>
          </a:p>
          <a:p>
            <a:pPr algn="l">
              <a:spcBef>
                <a:spcPts val="600"/>
              </a:spcBef>
              <a:spcAft>
                <a:spcPts val="600"/>
              </a:spcAft>
              <a:defRPr/>
            </a:pPr>
            <a:r>
              <a:rPr lang="de-DE" sz="1800">
                <a:solidFill>
                  <a:srgbClr val="003E7A"/>
                </a:solidFill>
                <a:latin typeface="Calibri"/>
                <a:ea typeface="Calibri"/>
                <a:cs typeface="Times New Roman"/>
              </a:rPr>
              <a:t>Die Kinderrechte (von 0 bis 18 Jahren) beruhen auf vier </a:t>
            </a:r>
            <a:r>
              <a:rPr lang="de-DE" sz="1800" b="1">
                <a:solidFill>
                  <a:srgbClr val="003E7A"/>
                </a:solidFill>
                <a:latin typeface="Calibri"/>
                <a:ea typeface="Calibri"/>
                <a:cs typeface="Times New Roman"/>
              </a:rPr>
              <a:t>Grundprinzipien</a:t>
            </a:r>
            <a:r>
              <a:rPr lang="de-DE" sz="1800">
                <a:solidFill>
                  <a:srgbClr val="003E7A"/>
                </a:solidFill>
                <a:latin typeface="Calibri"/>
                <a:ea typeface="Calibri"/>
                <a:cs typeface="Times New Roman"/>
              </a:rPr>
              <a: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Gleichheit und Gleichberechtigung aller Kinder und Jugendlichen weltweit</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das Wohl der Kinder und Jugendlichen; Schutz und Fürsorge</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die bestmögliche Förderung der persönlichen Entwicklung jedes Kindes und Jugendlichen</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Achtung vor der Meinung der Kinder und Jugendlichen sowie die Berücksichtigung ihres Willens bei allen Angelegenheiten, die sie betreffen.</a:t>
            </a:r>
            <a:endParaRPr sz="1800">
              <a:solidFill>
                <a:srgbClr val="003F7A"/>
              </a:solidFill>
              <a:latin typeface="Calibri"/>
              <a:ea typeface="Times New Roman"/>
            </a:endParaRPr>
          </a:p>
          <a:p>
            <a:pPr algn="l">
              <a:spcBef>
                <a:spcPts val="600"/>
              </a:spcBef>
              <a:spcAft>
                <a:spcPts val="600"/>
              </a:spcAft>
              <a:defRPr/>
            </a:pPr>
            <a:r>
              <a:rPr lang="de-DE" sz="1800">
                <a:solidFill>
                  <a:srgbClr val="003E7A"/>
                </a:solidFill>
                <a:latin typeface="Calibri"/>
                <a:ea typeface="Calibri"/>
                <a:cs typeface="Times New Roman"/>
              </a:rPr>
              <a:t> </a:t>
            </a:r>
            <a:endParaRPr sz="1800">
              <a:solidFill>
                <a:srgbClr val="003E7A"/>
              </a:solidFill>
              <a:latin typeface="Calibri"/>
              <a:ea typeface="Calibri"/>
              <a:cs typeface="Times New Roman"/>
            </a:endParaRPr>
          </a:p>
          <a:p>
            <a:pPr algn="l">
              <a:spcBef>
                <a:spcPts val="600"/>
              </a:spcBef>
              <a:spcAft>
                <a:spcPts val="600"/>
              </a:spcAft>
              <a:defRPr/>
            </a:pPr>
            <a:r>
              <a:rPr lang="de-DE" sz="1800">
                <a:solidFill>
                  <a:srgbClr val="003E7A"/>
                </a:solidFill>
                <a:latin typeface="Calibri"/>
                <a:ea typeface="Calibri"/>
                <a:cs typeface="Times New Roman"/>
              </a:rPr>
              <a:t>Der Kinderrechteansatz sieht auch die Verantwortungsträger in der Pflicht: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Familie, Gesellschaft und Politik tragen Verantwortung für die Verwirklichung der Kinderrechte</a:t>
            </a:r>
            <a:endParaRPr lang="de-DE" sz="1800">
              <a:solidFill>
                <a:srgbClr val="003F7A"/>
              </a:solidFill>
              <a:latin typeface="Calibri"/>
              <a:ea typeface="Times New Roman"/>
              <a:cs typeface="Arial"/>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E7A"/>
                </a:solidFill>
                <a:latin typeface="Calibri"/>
                <a:ea typeface="Calibri"/>
                <a:cs typeface="Times New Roman"/>
              </a:rPr>
              <a:t>Erwachsene (auch im Sport) setzen sich dafür ein, dass Kinder und Jugendliche ihre Rechte kennen und ihnen kein Unrecht geschieht.</a:t>
            </a:r>
            <a:r>
              <a:rPr/>
              <a:t> </a:t>
            </a:r>
            <a:endParaRPr lang="de-DE" b="0" i="0"/>
          </a:p>
        </p:txBody>
      </p:sp>
      <p:sp>
        <p:nvSpPr>
          <p:cNvPr id="4" name="Slide Number Placeholder 3"/>
          <p:cNvSpPr>
            <a:spLocks noGrp="1"/>
          </p:cNvSpPr>
          <p:nvPr>
            <p:ph type="sldNum" sz="quarter" idx="5"/>
          </p:nvPr>
        </p:nvSpPr>
        <p:spPr bwMode="auto"/>
        <p:txBody>
          <a:bodyPr/>
          <a:lstStyle/>
          <a:p>
            <a:pPr>
              <a:defRPr/>
            </a:pPr>
            <a:fld id="{32A1EEA8-7065-FC4C-B20E-7A44623D2474}" type="slidenum">
              <a:rPr/>
              <a:t>8</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a:t>Vom Verein „Makista – Bildung für Kinderrechte und Demokratie e.V.“ entstand diese </a:t>
            </a:r>
            <a:r>
              <a:rPr lang="de-DE" b="1"/>
              <a:t>kindgerechte Kurzfassung der UN-Kinderrechtskonvention (nach Materialien des Landessportbundes Hessen).</a:t>
            </a:r>
            <a:endParaRPr lang="de-DE"/>
          </a:p>
          <a:p>
            <a:pPr>
              <a:defRPr/>
            </a:pPr>
            <a:endParaRPr lang="de-DE"/>
          </a:p>
          <a:p>
            <a:pPr algn="l">
              <a:spcBef>
                <a:spcPts val="600"/>
              </a:spcBef>
              <a:spcAft>
                <a:spcPts val="600"/>
              </a:spcAft>
              <a:defRPr/>
            </a:pPr>
            <a:r>
              <a:rPr lang="de-DE" sz="1800" b="1">
                <a:solidFill>
                  <a:srgbClr val="003E7A"/>
                </a:solidFill>
                <a:latin typeface="Calibri"/>
                <a:ea typeface="Calibri"/>
                <a:cs typeface="Times New Roman"/>
              </a:rPr>
              <a:t>Gleichheit: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Kinder haben im Sport die gleichen Rechte und dürfen nicht benachteiligt werden.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Sie haben das Recht zu wählen, ob sie an Wettkämpfen mitwirken möchten und sollten die gleichen Möglichkeiten zur Teilnahme an diesen haben.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Die Herkunft, das Elternhaus, die Hautfarbe, die politische/religiöse Anschauung müssen bei der Teilnahme an Sportangeboten hintergründig sein. Dementsprechend wird das Angebot gestaltet.</a:t>
            </a:r>
            <a:endParaRPr sz="1800">
              <a:solidFill>
                <a:srgbClr val="003F7A"/>
              </a:solidFill>
              <a:latin typeface="Calibri"/>
              <a:ea typeface="Times New Roman"/>
            </a:endParaRPr>
          </a:p>
          <a:p>
            <a:pPr algn="l">
              <a:spcBef>
                <a:spcPts val="600"/>
              </a:spcBef>
              <a:spcAft>
                <a:spcPts val="600"/>
              </a:spcAft>
              <a:defRPr/>
            </a:pPr>
            <a:r>
              <a:rPr lang="de-DE" sz="1800" b="1">
                <a:solidFill>
                  <a:srgbClr val="003E7A"/>
                </a:solidFill>
                <a:latin typeface="Calibri"/>
                <a:ea typeface="Calibri"/>
                <a:cs typeface="Times New Roman"/>
              </a:rPr>
              <a:t>Sicherheit / Gewaltfreiheit: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Kinder sind vor Schäden und Gefahren, vor Missbrauch und Gewalt zu schützen, sodass keine Grenzverletzungen, kein sexueller Missbrauch und keine sexualisierte Gewalt möglich werden.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Sportvereine, Sportverbände und Sportkreise sollen in der Lage sein, Probleme wahrzunehmen und anzusprechen.</a:t>
            </a:r>
            <a:endParaRPr sz="1800">
              <a:solidFill>
                <a:srgbClr val="003F7A"/>
              </a:solidFill>
              <a:latin typeface="Calibri"/>
              <a:ea typeface="Times New Roman"/>
            </a:endParaRPr>
          </a:p>
          <a:p>
            <a:pPr algn="l">
              <a:spcBef>
                <a:spcPts val="600"/>
              </a:spcBef>
              <a:spcAft>
                <a:spcPts val="600"/>
              </a:spcAft>
              <a:defRPr/>
            </a:pPr>
            <a:r>
              <a:rPr lang="de-DE" sz="1800" b="1">
                <a:solidFill>
                  <a:srgbClr val="003E7A"/>
                </a:solidFill>
                <a:latin typeface="Calibri"/>
                <a:ea typeface="Calibri"/>
                <a:cs typeface="Times New Roman"/>
              </a:rPr>
              <a:t>Mitsprache:</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Kinder sollten die Möglichkeit haben, bei Trainingseinheiten mitzuentscheiden. Sie sollten z.B. an Planungstreffen teilnehmen und ihre eigenen Ideen in sportlichen Aktivitäten mit ihren Betreuer*innen, Übungsleiter*innen, Trainer*innen umsetzen können.</a:t>
            </a:r>
            <a:endParaRPr sz="1800">
              <a:solidFill>
                <a:srgbClr val="003F7A"/>
              </a:solidFill>
              <a:latin typeface="Calibri"/>
              <a:ea typeface="Times New Roman"/>
            </a:endParaRPr>
          </a:p>
          <a:p>
            <a:pPr algn="l">
              <a:spcBef>
                <a:spcPts val="600"/>
              </a:spcBef>
              <a:spcAft>
                <a:spcPts val="600"/>
              </a:spcAft>
              <a:defRPr/>
            </a:pPr>
            <a:r>
              <a:rPr lang="de-DE" sz="1800" b="1">
                <a:solidFill>
                  <a:srgbClr val="003E7A"/>
                </a:solidFill>
                <a:latin typeface="Calibri"/>
                <a:ea typeface="Calibri"/>
                <a:cs typeface="Times New Roman"/>
              </a:rPr>
              <a:t>Bildung: </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Der Sport ist für Kinder ein „Lernort“. Sie können hier Selbstkompetenz erfahren und ein vielseitiges (motorisches) Können erlangen.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Gleichzeitig sollen sie die Möglichkeit erhalten, Unterschiede im Sport, im Training und in der sozialen Interaktion mit anderen zu erleben.</a:t>
            </a:r>
            <a:endParaRPr sz="1800">
              <a:solidFill>
                <a:srgbClr val="003F7A"/>
              </a:solidFill>
              <a:latin typeface="Calibri"/>
              <a:ea typeface="Times New Roman"/>
            </a:endParaRPr>
          </a:p>
          <a:p>
            <a:pPr algn="l">
              <a:spcBef>
                <a:spcPts val="600"/>
              </a:spcBef>
              <a:spcAft>
                <a:spcPts val="600"/>
              </a:spcAft>
              <a:defRPr/>
            </a:pPr>
            <a:r>
              <a:rPr lang="de-DE" sz="1800" b="1">
                <a:solidFill>
                  <a:srgbClr val="003E7A"/>
                </a:solidFill>
                <a:latin typeface="Calibri"/>
                <a:ea typeface="Calibri"/>
                <a:cs typeface="Times New Roman"/>
              </a:rPr>
              <a:t>Gesundheit:</a:t>
            </a:r>
            <a:endParaRPr sz="1800">
              <a:solidFill>
                <a:srgbClr val="003E7A"/>
              </a:solidFill>
              <a:latin typeface="Calibri"/>
              <a:ea typeface="Calibri"/>
              <a:cs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Kinder haben das Recht, in einem sicheren Umfeld, ohne unangemessenen (Leistungs-)Druck zu trainieren. </a:t>
            </a:r>
            <a:endParaRPr sz="1800">
              <a:solidFill>
                <a:srgbClr val="003F7A"/>
              </a:solidFill>
              <a:latin typeface="Calibri"/>
              <a:ea typeface="Times New Roman"/>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Die Gesundheit der Kinder steht an oberster Stelle! Die gesunde, natürliche, Entwicklung darf nicht zugunsten kurzfristiger Erfolge im Sport beeinträchtigt werden. </a:t>
            </a:r>
            <a:endParaRPr/>
          </a:p>
          <a:p>
            <a:pPr marL="342900" lvl="0" indent="-342900" algn="l">
              <a:spcBef>
                <a:spcPts val="600"/>
              </a:spcBef>
              <a:spcAft>
                <a:spcPts val="600"/>
              </a:spcAft>
              <a:buFont typeface="Wingdings"/>
              <a:buChar char=""/>
              <a:tabLst>
                <a:tab pos="228600" algn="l"/>
                <a:tab pos="457200" algn="l"/>
              </a:tabLst>
              <a:defRPr/>
            </a:pPr>
            <a:r>
              <a:rPr lang="de-DE" sz="1800">
                <a:solidFill>
                  <a:srgbClr val="003F7A"/>
                </a:solidFill>
                <a:latin typeface="Calibri"/>
                <a:ea typeface="Times New Roman"/>
              </a:rPr>
              <a:t>Junge (Leistungs-)Sportler*innen haben das Recht auf ausreichende Erholungsphasen. Dies wird auch bei der Talentsichtung und -förderung beachtet. </a:t>
            </a:r>
            <a:endParaRPr sz="1800">
              <a:solidFill>
                <a:srgbClr val="003F7A"/>
              </a:solidFill>
              <a:latin typeface="Calibri"/>
              <a:ea typeface="Times New Roman"/>
            </a:endParaRPr>
          </a:p>
          <a:p>
            <a:pPr algn="l">
              <a:spcBef>
                <a:spcPts val="600"/>
              </a:spcBef>
              <a:spcAft>
                <a:spcPts val="600"/>
              </a:spcAft>
              <a:defRPr/>
            </a:pPr>
            <a:r>
              <a:rPr lang="de-DE" sz="1800" b="1">
                <a:solidFill>
                  <a:srgbClr val="003E7A"/>
                </a:solidFill>
                <a:latin typeface="Calibri"/>
                <a:ea typeface="Calibri"/>
                <a:cs typeface="Times New Roman"/>
              </a:rPr>
              <a:t>Spiel und Freizeit:</a:t>
            </a:r>
            <a:endParaRPr sz="1800">
              <a:solidFill>
                <a:srgbClr val="003E7A"/>
              </a:solidFill>
              <a:latin typeface="Calibri"/>
              <a:ea typeface="Calibri"/>
              <a:cs typeface="Times New Roman"/>
            </a:endParaRPr>
          </a:p>
          <a:p>
            <a:pPr>
              <a:defRPr/>
            </a:pPr>
            <a:r>
              <a:rPr lang="de-DE" sz="1800">
                <a:solidFill>
                  <a:srgbClr val="003E7A"/>
                </a:solidFill>
                <a:latin typeface="Calibri"/>
                <a:ea typeface="Calibri"/>
                <a:cs typeface="Times New Roman"/>
              </a:rPr>
              <a:t>Der organisierte Sport setzt sich für die (Wieder-)Gewinnung von Kindern und Jugendlichen für Sport und Bewegung ein. </a:t>
            </a:r>
            <a:endParaRPr sz="1800">
              <a:solidFill>
                <a:srgbClr val="003F7A"/>
              </a:solidFill>
              <a:latin typeface="Calibri"/>
              <a:ea typeface="Times New Roman"/>
            </a:endParaRPr>
          </a:p>
          <a:p>
            <a:pPr>
              <a:defRPr/>
            </a:pPr>
            <a:endParaRPr lang="de-DE"/>
          </a:p>
        </p:txBody>
      </p:sp>
      <p:sp>
        <p:nvSpPr>
          <p:cNvPr id="4" name="Slide Number Placeholder 3"/>
          <p:cNvSpPr>
            <a:spLocks noGrp="1"/>
          </p:cNvSpPr>
          <p:nvPr>
            <p:ph type="sldNum" sz="quarter" idx="5"/>
          </p:nvPr>
        </p:nvSpPr>
        <p:spPr bwMode="auto"/>
        <p:txBody>
          <a:bodyPr/>
          <a:lstStyle/>
          <a:p>
            <a:pPr>
              <a:defRPr/>
            </a:pPr>
            <a:fld id="{32A1EEA8-7065-FC4C-B20E-7A44623D2474}" type="slidenum">
              <a:rPr/>
              <a:t>9</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userDrawn="1">
  <p:cSld name="2_Luftbild">
    <p:bg>
      <p:bgRef idx="1001">
        <a:schemeClr val="bg1"/>
      </p:bgRef>
    </p:bg>
    <p:spTree>
      <p:nvGrpSpPr>
        <p:cNvPr id="1" name=""/>
        <p:cNvGrpSpPr/>
        <p:nvPr/>
      </p:nvGrpSpPr>
      <p:grpSpPr bwMode="auto">
        <a:xfrm>
          <a:off x="0" y="0"/>
          <a:ext cx="0" cy="0"/>
          <a:chOff x="0" y="0"/>
          <a:chExt cx="0" cy="0"/>
        </a:xfrm>
      </p:grpSpPr>
      <p:pic>
        <p:nvPicPr>
          <p:cNvPr id="12" name="Grafik 10" descr="Ein Bild, das Text enthält.&#10;&#10;Automatisch generierte Beschreibung"/>
          <p:cNvPicPr>
            <a:picLocks noChangeAspect="1" noChangeArrowheads="1"/>
          </p:cNvPicPr>
          <p:nvPr userDrawn="1"/>
        </p:nvPicPr>
        <p:blipFill>
          <a:blip r:embed="rId2"/>
          <a:srcRect l="0" t="0" r="8424" b="0"/>
          <a:stretch/>
        </p:blipFill>
        <p:spPr bwMode="auto">
          <a:xfrm>
            <a:off x="10779473" y="35210"/>
            <a:ext cx="1376901" cy="946573"/>
          </a:xfrm>
          <a:prstGeom prst="rect">
            <a:avLst/>
          </a:prstGeom>
          <a:noFill/>
          <a:ln>
            <a:noFill/>
          </a:ln>
        </p:spPr>
      </p:pic>
      <p:sp>
        <p:nvSpPr>
          <p:cNvPr id="17" name="Parallelogramm 16"/>
          <p:cNvSpPr/>
          <p:nvPr userDrawn="1"/>
        </p:nvSpPr>
        <p:spPr bwMode="auto">
          <a:xfrm>
            <a:off x="9723286" y="0"/>
            <a:ext cx="1175657" cy="1769533"/>
          </a:xfrm>
          <a:prstGeom prst="parallelogram">
            <a:avLst>
              <a:gd name="adj"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16" name="Gerade Verbindung 15"/>
          <p:cNvCxnSpPr>
            <a:cxnSpLocks/>
          </p:cNvCxnSpPr>
          <p:nvPr userDrawn="1"/>
        </p:nvCxnSpPr>
        <p:spPr bwMode="auto">
          <a:xfrm>
            <a:off x="1598058" y="4185620"/>
            <a:ext cx="9000000" cy="0"/>
          </a:xfrm>
          <a:prstGeom prst="line">
            <a:avLst/>
          </a:prstGeom>
          <a:ln w="28575">
            <a:gradFill>
              <a:gsLst>
                <a:gs pos="0">
                  <a:schemeClr val="accent1">
                    <a:lumMod val="0"/>
                    <a:lumOff val="100000"/>
                  </a:schemeClr>
                </a:gs>
                <a:gs pos="14000">
                  <a:schemeClr val="accent1">
                    <a:lumMod val="0"/>
                    <a:lumOff val="100000"/>
                  </a:schemeClr>
                </a:gs>
                <a:gs pos="100000">
                  <a:schemeClr val="accent5"/>
                </a:gs>
              </a:gsLst>
              <a:path path="circle"/>
            </a:gra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a:cxnSpLocks/>
          </p:cNvCxnSpPr>
          <p:nvPr userDrawn="1"/>
        </p:nvCxnSpPr>
        <p:spPr bwMode="auto">
          <a:xfrm>
            <a:off x="1598058" y="1883786"/>
            <a:ext cx="9000000" cy="0"/>
          </a:xfrm>
          <a:prstGeom prst="line">
            <a:avLst/>
          </a:prstGeom>
          <a:ln w="28575">
            <a:gradFill>
              <a:gsLst>
                <a:gs pos="0">
                  <a:schemeClr val="accent1">
                    <a:lumMod val="0"/>
                    <a:lumOff val="100000"/>
                  </a:schemeClr>
                </a:gs>
                <a:gs pos="14000">
                  <a:schemeClr val="accent1">
                    <a:lumMod val="0"/>
                    <a:lumOff val="100000"/>
                  </a:schemeClr>
                </a:gs>
                <a:gs pos="100000">
                  <a:schemeClr val="accent1">
                    <a:lumMod val="100000"/>
                  </a:schemeClr>
                </a:gs>
              </a:gsLst>
              <a:path path="circle"/>
            </a:gradFill>
          </a:ln>
        </p:spPr>
        <p:style>
          <a:lnRef idx="1">
            <a:schemeClr val="accent1"/>
          </a:lnRef>
          <a:fillRef idx="0">
            <a:schemeClr val="accent1"/>
          </a:fillRef>
          <a:effectRef idx="0">
            <a:schemeClr val="accent1"/>
          </a:effectRef>
          <a:fontRef idx="minor">
            <a:schemeClr val="tx1"/>
          </a:fontRef>
        </p:style>
      </p:cxnSp>
      <p:sp>
        <p:nvSpPr>
          <p:cNvPr id="21" name="Dreieck 20"/>
          <p:cNvSpPr/>
          <p:nvPr userDrawn="1"/>
        </p:nvSpPr>
        <p:spPr bwMode="auto">
          <a:xfrm rot="5400000">
            <a:off x="-281991" y="677380"/>
            <a:ext cx="1006293" cy="442312"/>
          </a:xfrm>
          <a:prstGeom prst="triangle">
            <a:avLst>
              <a:gd name="adj" fmla="val 50000"/>
            </a:avLst>
          </a:prstGeom>
          <a:solidFill>
            <a:srgbClr val="005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 name="Parallelogramm 19"/>
          <p:cNvSpPr/>
          <p:nvPr userDrawn="1"/>
        </p:nvSpPr>
        <p:spPr bwMode="auto">
          <a:xfrm>
            <a:off x="1171970" y="5094405"/>
            <a:ext cx="1175657" cy="1769533"/>
          </a:xfrm>
          <a:prstGeom prst="parallelogram">
            <a:avLst>
              <a:gd name="adj" fmla="val 25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 name="Parallelogramm 17"/>
          <p:cNvSpPr/>
          <p:nvPr userDrawn="1"/>
        </p:nvSpPr>
        <p:spPr bwMode="auto">
          <a:xfrm>
            <a:off x="1306730" y="4307741"/>
            <a:ext cx="1175657" cy="1769533"/>
          </a:xfrm>
          <a:prstGeom prst="parallelogram">
            <a:avLst>
              <a:gd name="adj" fmla="val 25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 name="Grafik 2"/>
          <p:cNvPicPr>
            <a:picLocks noChangeAspect="1"/>
          </p:cNvPicPr>
          <p:nvPr userDrawn="1"/>
        </p:nvPicPr>
        <p:blipFill>
          <a:blip r:embed="rId3"/>
          <a:stretch/>
        </p:blipFill>
        <p:spPr bwMode="auto">
          <a:xfrm>
            <a:off x="3085634" y="5409241"/>
            <a:ext cx="2814098" cy="682646"/>
          </a:xfrm>
          <a:prstGeom prst="rect">
            <a:avLst/>
          </a:prstGeom>
        </p:spPr>
      </p:pic>
      <p:pic>
        <p:nvPicPr>
          <p:cNvPr id="19" name="Grafik 18" descr="Ein Bild, das Text enthält.&#10;&#10;Automatisch generierte Beschreibung"/>
          <p:cNvPicPr>
            <a:picLocks noChangeAspect="1"/>
          </p:cNvPicPr>
          <p:nvPr userDrawn="1"/>
        </p:nvPicPr>
        <p:blipFill>
          <a:blip r:embed="rId4"/>
          <a:stretch/>
        </p:blipFill>
        <p:spPr bwMode="auto">
          <a:xfrm>
            <a:off x="6552923" y="5410649"/>
            <a:ext cx="2694007" cy="682646"/>
          </a:xfrm>
          <a:prstGeom prst="rect">
            <a:avLst/>
          </a:prstGeom>
        </p:spPr>
      </p:pic>
      <p:pic>
        <p:nvPicPr>
          <p:cNvPr id="9" name="Picture 8" descr="A close-up of a sign&#10;&#10;Description automatically generated"/>
          <p:cNvPicPr>
            <a:picLocks noChangeAspect="1"/>
          </p:cNvPicPr>
          <p:nvPr userDrawn="1"/>
        </p:nvPicPr>
        <p:blipFill>
          <a:blip r:embed="rId5"/>
          <a:stretch/>
        </p:blipFill>
        <p:spPr bwMode="auto">
          <a:xfrm>
            <a:off x="4073853" y="426082"/>
            <a:ext cx="3651756" cy="1176404"/>
          </a:xfrm>
          <a:prstGeom prst="rect">
            <a:avLst/>
          </a:prstGeom>
        </p:spPr>
      </p:pic>
      <p:sp>
        <p:nvSpPr>
          <p:cNvPr id="23" name="Textplatzhalter 22"/>
          <p:cNvSpPr>
            <a:spLocks noGrp="1"/>
          </p:cNvSpPr>
          <p:nvPr>
            <p:ph type="body" sz="quarter" idx="10" hasCustomPrompt="1"/>
          </p:nvPr>
        </p:nvSpPr>
        <p:spPr bwMode="auto">
          <a:xfrm>
            <a:off x="2394156" y="4319609"/>
            <a:ext cx="7403687" cy="786664"/>
          </a:xfrm>
          <a:prstGeom prst="rect">
            <a:avLst/>
          </a:prstGeom>
        </p:spPr>
        <p:txBody>
          <a:bodyPr/>
          <a:lstStyle/>
          <a:p>
            <a:pPr>
              <a:defRPr/>
            </a:pPr>
            <a:r>
              <a:rPr lang="de-DE"/>
              <a:t>Untertitel</a:t>
            </a:r>
            <a:endParaRPr/>
          </a:p>
        </p:txBody>
      </p:sp>
      <p:sp>
        <p:nvSpPr>
          <p:cNvPr id="8" name="Titel 1"/>
          <p:cNvSpPr>
            <a:spLocks noGrp="1"/>
          </p:cNvSpPr>
          <p:nvPr>
            <p:ph type="ctrTitle" hasCustomPrompt="1"/>
          </p:nvPr>
        </p:nvSpPr>
        <p:spPr bwMode="auto">
          <a:xfrm>
            <a:off x="2306972" y="2112291"/>
            <a:ext cx="7582173" cy="1844824"/>
          </a:xfrm>
          <a:prstGeom prst="rect">
            <a:avLst/>
          </a:prstGeom>
        </p:spPr>
        <p:txBody>
          <a:bodyPr anchor="ctr"/>
          <a:lstStyle>
            <a:lvl1pPr algn="ctr">
              <a:defRPr sz="3600" b="1">
                <a:solidFill>
                  <a:srgbClr val="0053A4"/>
                </a:solidFill>
                <a:latin typeface="+mj-lt"/>
                <a:cs typeface="Arial"/>
              </a:defRPr>
            </a:lvl1pPr>
          </a:lstStyle>
          <a:p>
            <a:pPr>
              <a:defRPr/>
            </a:pPr>
            <a:r>
              <a:rPr lang="de-DE"/>
              <a:t>Titel der Präsentation</a:t>
            </a:r>
            <a:endParaRPr/>
          </a:p>
        </p:txBody>
      </p:sp>
      <p:sp>
        <p:nvSpPr>
          <p:cNvPr id="11" name="Textfeld 10"/>
          <p:cNvSpPr txBox="1"/>
          <p:nvPr userDrawn="1"/>
        </p:nvSpPr>
        <p:spPr bwMode="auto">
          <a:xfrm>
            <a:off x="3049030" y="3238155"/>
            <a:ext cx="6098058" cy="369332"/>
          </a:xfrm>
          <a:prstGeom prst="rect">
            <a:avLst/>
          </a:prstGeom>
          <a:noFill/>
        </p:spPr>
        <p:txBody>
          <a:bodyPr wrap="square">
            <a:spAutoFit/>
          </a:bodyPr>
          <a:lstStyle/>
          <a:p>
            <a:pPr>
              <a:defRPr/>
            </a:pPr>
            <a:endParaRPr lang="de-DE"/>
          </a:p>
        </p:txBody>
      </p:sp>
      <p:sp>
        <p:nvSpPr>
          <p:cNvPr id="5" name="Slide Number Placeholder 4"/>
          <p:cNvSpPr>
            <a:spLocks noGrp="1"/>
          </p:cNvSpPr>
          <p:nvPr>
            <p:ph type="sldNum" sz="quarter" idx="13"/>
          </p:nvPr>
        </p:nvSpPr>
        <p:spPr bwMode="auto"/>
        <p:txBody>
          <a:bodyPr/>
          <a:lstStyle/>
          <a:p>
            <a:pPr>
              <a:defRPr/>
            </a:pPr>
            <a:fld id="{2A9074CD-B011-EF43-BC89-171DD5AE4F76}" type="slidenum">
              <a:rPr lang="de-DE"/>
              <a:t>‹#›</a:t>
            </a:fld>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 userDrawn="1">
  <p:cSld name="Titel und Inhalt">
    <p:spTree>
      <p:nvGrpSpPr>
        <p:cNvPr id="1" name=""/>
        <p:cNvGrpSpPr/>
        <p:nvPr/>
      </p:nvGrpSpPr>
      <p:grpSpPr bwMode="auto">
        <a:xfrm>
          <a:off x="0" y="0"/>
          <a:ext cx="0" cy="0"/>
          <a:chOff x="0" y="0"/>
          <a:chExt cx="0" cy="0"/>
        </a:xfrm>
      </p:grpSpPr>
      <p:sp>
        <p:nvSpPr>
          <p:cNvPr id="7" name="Dreieck 6"/>
          <p:cNvSpPr>
            <a:spLocks noChangeAspect="1"/>
          </p:cNvSpPr>
          <p:nvPr userDrawn="1"/>
        </p:nvSpPr>
        <p:spPr bwMode="auto">
          <a:xfrm rot="10800000">
            <a:off x="-1439043" y="0"/>
            <a:ext cx="7714170" cy="4443372"/>
          </a:xfrm>
          <a:prstGeom prst="triangle">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hasCustomPrompt="1"/>
          </p:nvPr>
        </p:nvSpPr>
        <p:spPr bwMode="auto">
          <a:xfrm>
            <a:off x="5438899" y="1250621"/>
            <a:ext cx="6128682" cy="971065"/>
          </a:xfrm>
          <a:prstGeom prst="rect">
            <a:avLst/>
          </a:prstGeom>
        </p:spPr>
        <p:txBody>
          <a:bodyPr anchor="ctr"/>
          <a:lstStyle>
            <a:lvl1pPr>
              <a:defRPr sz="2800"/>
            </a:lvl1pPr>
          </a:lstStyle>
          <a:p>
            <a:pPr>
              <a:defRPr/>
            </a:pPr>
            <a:r>
              <a:rPr lang="de-DE"/>
              <a:t>Titelmasterformat durch Klicken bearbeiten</a:t>
            </a:r>
            <a:endParaRPr/>
          </a:p>
        </p:txBody>
      </p:sp>
      <p:sp>
        <p:nvSpPr>
          <p:cNvPr id="3" name="Inhaltsplatzhalter 2"/>
          <p:cNvSpPr>
            <a:spLocks noGrp="1"/>
          </p:cNvSpPr>
          <p:nvPr>
            <p:ph idx="1"/>
          </p:nvPr>
        </p:nvSpPr>
        <p:spPr bwMode="auto">
          <a:xfrm>
            <a:off x="5438900" y="2391889"/>
            <a:ext cx="6128682" cy="3816424"/>
          </a:xfrm>
          <a:prstGeom prst="rect">
            <a:avLst/>
          </a:prstGeom>
        </p:spPr>
        <p:txBody>
          <a:bodyPr/>
          <a:lstStyle>
            <a:lvl1pPr marL="0" indent="0">
              <a:buNone/>
              <a:defRPr sz="2000"/>
            </a:lvl1pPr>
            <a:lvl2pPr marL="457200" indent="0">
              <a:buNone/>
              <a:defRPr sz="2000"/>
            </a:lvl2pPr>
            <a:lvl3pPr marL="914400" indent="0">
              <a:buNone/>
              <a:defRPr sz="1800"/>
            </a:lvl3pPr>
            <a:lvl4pPr marL="1371600" indent="0">
              <a:buNone/>
              <a:defRPr sz="1800"/>
            </a:lvl4pPr>
            <a:lvl5pPr marL="1828800" indent="0">
              <a:buNone/>
              <a:defRPr sz="1800"/>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oliennummernplatzhalter 5"/>
          <p:cNvSpPr>
            <a:spLocks noGrp="1"/>
          </p:cNvSpPr>
          <p:nvPr>
            <p:ph type="sldNum" sz="quarter" idx="12"/>
          </p:nvPr>
        </p:nvSpPr>
        <p:spPr bwMode="auto">
          <a:xfrm>
            <a:off x="10896600" y="6309320"/>
            <a:ext cx="670984" cy="287337"/>
          </a:xfrm>
          <a:prstGeom prst="rect">
            <a:avLst/>
          </a:prstGeom>
        </p:spPr>
        <p:txBody>
          <a:bodyPr/>
          <a:lstStyle>
            <a:lvl1pPr>
              <a:defRPr/>
            </a:lvl1pPr>
          </a:lstStyle>
          <a:p>
            <a:pPr>
              <a:defRPr/>
            </a:pPr>
            <a:fld id="{BC6ACECB-09E2-B148-A321-B1DE9C880DE8}" type="slidenum">
              <a:rPr lang="de-DE"/>
              <a:t>‹#›</a:t>
            </a:fld>
            <a:endParaRPr lang="de-DE"/>
          </a:p>
        </p:txBody>
      </p:sp>
      <p:sp>
        <p:nvSpPr>
          <p:cNvPr id="8" name="Dreieck 7"/>
          <p:cNvSpPr>
            <a:spLocks noChangeAspect="1"/>
          </p:cNvSpPr>
          <p:nvPr userDrawn="1"/>
        </p:nvSpPr>
        <p:spPr bwMode="auto">
          <a:xfrm>
            <a:off x="396110" y="4528729"/>
            <a:ext cx="4043863" cy="2329271"/>
          </a:xfrm>
          <a:prstGeom prst="triangle">
            <a:avLst>
              <a:gd name="adj" fmla="val 50000"/>
            </a:avLst>
          </a:prstGeom>
          <a:solidFill>
            <a:srgbClr val="005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0053A4"/>
              </a:solidFill>
            </a:endParaRPr>
          </a:p>
        </p:txBody>
      </p:sp>
      <p:sp>
        <p:nvSpPr>
          <p:cNvPr id="9" name="Dreieck 8"/>
          <p:cNvSpPr>
            <a:spLocks noChangeAspect="1"/>
          </p:cNvSpPr>
          <p:nvPr userDrawn="1"/>
        </p:nvSpPr>
        <p:spPr bwMode="auto">
          <a:xfrm rot="5400000">
            <a:off x="-1595402" y="3286281"/>
            <a:ext cx="5544000" cy="2401986"/>
          </a:xfrm>
          <a:prstGeom prst="triangle">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0" name="Grafik 9"/>
          <p:cNvPicPr>
            <a:picLocks noChangeAspect="1"/>
          </p:cNvPicPr>
          <p:nvPr userDrawn="1"/>
        </p:nvPicPr>
        <p:blipFill>
          <a:blip r:embed="rId2"/>
          <a:stretch/>
        </p:blipFill>
        <p:spPr bwMode="auto">
          <a:xfrm>
            <a:off x="8822821" y="190455"/>
            <a:ext cx="3010302" cy="97106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Zwei Inhalte">
    <p:spTree>
      <p:nvGrpSpPr>
        <p:cNvPr id="1" name=""/>
        <p:cNvGrpSpPr/>
        <p:nvPr/>
      </p:nvGrpSpPr>
      <p:grpSpPr bwMode="auto">
        <a:xfrm>
          <a:off x="0" y="0"/>
          <a:ext cx="0" cy="0"/>
          <a:chOff x="0" y="0"/>
          <a:chExt cx="0" cy="0"/>
        </a:xfrm>
      </p:grpSpPr>
      <p:sp>
        <p:nvSpPr>
          <p:cNvPr id="13" name="Rechteck 12"/>
          <p:cNvSpPr/>
          <p:nvPr userDrawn="1"/>
        </p:nvSpPr>
        <p:spPr bwMode="auto">
          <a:xfrm>
            <a:off x="11116233" y="5771408"/>
            <a:ext cx="1100447" cy="10865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Parallelogramm 11"/>
          <p:cNvSpPr/>
          <p:nvPr userDrawn="1"/>
        </p:nvSpPr>
        <p:spPr bwMode="auto">
          <a:xfrm rot="16199998">
            <a:off x="10412818" y="4808281"/>
            <a:ext cx="2507274" cy="1100447"/>
          </a:xfrm>
          <a:prstGeom prst="parallelogram">
            <a:avLst>
              <a:gd name="adj" fmla="val 25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hasCustomPrompt="1"/>
          </p:nvPr>
        </p:nvSpPr>
        <p:spPr bwMode="auto">
          <a:xfrm>
            <a:off x="623391" y="395389"/>
            <a:ext cx="9838232" cy="1006294"/>
          </a:xfrm>
          <a:prstGeom prst="rect">
            <a:avLst/>
          </a:prstGeom>
        </p:spPr>
        <p:txBody>
          <a:bodyPr anchor="ctr"/>
          <a:lstStyle/>
          <a:p>
            <a:pPr>
              <a:defRPr/>
            </a:pPr>
            <a:r>
              <a:rPr lang="de-DE"/>
              <a:t>Titelmasterformat durch Klicken bearbeiten</a:t>
            </a:r>
            <a:endParaRPr/>
          </a:p>
        </p:txBody>
      </p:sp>
      <p:sp>
        <p:nvSpPr>
          <p:cNvPr id="3" name="Inhaltsplatzhalter 2"/>
          <p:cNvSpPr>
            <a:spLocks noGrp="1"/>
          </p:cNvSpPr>
          <p:nvPr>
            <p:ph sz="half" idx="1"/>
          </p:nvPr>
        </p:nvSpPr>
        <p:spPr bwMode="auto">
          <a:xfrm>
            <a:off x="623391" y="1599979"/>
            <a:ext cx="9837312" cy="4444561"/>
          </a:xfrm>
          <a:prstGeom prst="rect">
            <a:avLst/>
          </a:prstGeom>
        </p:spPr>
        <p:txBody>
          <a:bodyPr>
            <a:normAutofit/>
          </a:bodyPr>
          <a:lstStyle>
            <a:lvl1pPr marL="0" indent="0">
              <a:buNone/>
              <a:defRPr sz="2000"/>
            </a:lvl1pPr>
            <a:lvl2pPr marL="457200" indent="0">
              <a:buNone/>
              <a:defRPr sz="2000"/>
            </a:lvl2pPr>
            <a:lvl3pPr marL="914400" indent="0">
              <a:buNone/>
              <a:defRPr sz="18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Foliennummernplatzhalter 5"/>
          <p:cNvSpPr>
            <a:spLocks noGrp="1"/>
          </p:cNvSpPr>
          <p:nvPr>
            <p:ph type="sldNum" sz="quarter" idx="14"/>
          </p:nvPr>
        </p:nvSpPr>
        <p:spPr bwMode="auto">
          <a:xfrm>
            <a:off x="9789720" y="6309558"/>
            <a:ext cx="670984" cy="316071"/>
          </a:xfrm>
          <a:prstGeom prst="rect">
            <a:avLst/>
          </a:prstGeom>
        </p:spPr>
        <p:txBody>
          <a:bodyPr/>
          <a:lstStyle>
            <a:lvl1pPr>
              <a:defRPr>
                <a:solidFill>
                  <a:srgbClr val="0053A4"/>
                </a:solidFill>
              </a:defRPr>
            </a:lvl1pPr>
          </a:lstStyle>
          <a:p>
            <a:pPr>
              <a:defRPr/>
            </a:pPr>
            <a:fld id="{84A1FA42-DC19-BA43-BB12-83C626D2DFE2}" type="slidenum">
              <a:rPr lang="de-DE"/>
              <a:t>‹#›</a:t>
            </a:fld>
            <a:endParaRPr lang="de-DE"/>
          </a:p>
        </p:txBody>
      </p:sp>
      <p:sp>
        <p:nvSpPr>
          <p:cNvPr id="9" name="Dreieck 8"/>
          <p:cNvSpPr/>
          <p:nvPr userDrawn="1"/>
        </p:nvSpPr>
        <p:spPr bwMode="auto">
          <a:xfrm rot="5400000">
            <a:off x="-281991" y="677380"/>
            <a:ext cx="1006293" cy="442312"/>
          </a:xfrm>
          <a:prstGeom prst="triangle">
            <a:avLst>
              <a:gd name="adj" fmla="val 50000"/>
            </a:avLst>
          </a:prstGeom>
          <a:solidFill>
            <a:srgbClr val="005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Parallelogramm 9"/>
          <p:cNvSpPr/>
          <p:nvPr userDrawn="1"/>
        </p:nvSpPr>
        <p:spPr bwMode="auto">
          <a:xfrm rot="16199998">
            <a:off x="9600149" y="1516083"/>
            <a:ext cx="4132612" cy="1100447"/>
          </a:xfrm>
          <a:prstGeom prst="parallelogram">
            <a:avLst>
              <a:gd name="adj" fmla="val 25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 name="Rechteck 10"/>
          <p:cNvSpPr/>
          <p:nvPr userDrawn="1"/>
        </p:nvSpPr>
        <p:spPr bwMode="auto">
          <a:xfrm>
            <a:off x="11116233" y="-1"/>
            <a:ext cx="1100447" cy="179707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Grafik 25"/>
          <p:cNvPicPr>
            <a:picLocks noChangeAspect="1"/>
          </p:cNvPicPr>
          <p:nvPr userDrawn="1"/>
        </p:nvPicPr>
        <p:blipFill>
          <a:blip r:embed="rId2"/>
          <a:stretch/>
        </p:blipFill>
        <p:spPr bwMode="auto">
          <a:xfrm>
            <a:off x="549642" y="6276642"/>
            <a:ext cx="1567335" cy="50707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Titel und Inhalt">
    <p:spTree>
      <p:nvGrpSpPr>
        <p:cNvPr id="1" name=""/>
        <p:cNvGrpSpPr/>
        <p:nvPr/>
      </p:nvGrpSpPr>
      <p:grpSpPr bwMode="auto">
        <a:xfrm>
          <a:off x="0" y="0"/>
          <a:ext cx="0" cy="0"/>
          <a:chOff x="0" y="0"/>
          <a:chExt cx="0" cy="0"/>
        </a:xfrm>
      </p:grpSpPr>
      <p:sp>
        <p:nvSpPr>
          <p:cNvPr id="7" name="Dreieck 6"/>
          <p:cNvSpPr>
            <a:spLocks noChangeAspect="1"/>
          </p:cNvSpPr>
          <p:nvPr userDrawn="1"/>
        </p:nvSpPr>
        <p:spPr bwMode="auto">
          <a:xfrm rot="10800000">
            <a:off x="-1439043" y="0"/>
            <a:ext cx="7714170" cy="4443372"/>
          </a:xfrm>
          <a:prstGeom prst="triangle">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hasCustomPrompt="1"/>
          </p:nvPr>
        </p:nvSpPr>
        <p:spPr bwMode="auto">
          <a:xfrm>
            <a:off x="5045986" y="2363190"/>
            <a:ext cx="6521595" cy="1325598"/>
          </a:xfrm>
          <a:prstGeom prst="rect">
            <a:avLst/>
          </a:prstGeom>
        </p:spPr>
        <p:txBody>
          <a:bodyPr/>
          <a:lstStyle>
            <a:lvl1pPr>
              <a:defRPr sz="4000"/>
            </a:lvl1pPr>
          </a:lstStyle>
          <a:p>
            <a:pPr>
              <a:defRPr/>
            </a:pPr>
            <a:r>
              <a:rPr lang="de-DE"/>
              <a:t>Zwischenüberschrift</a:t>
            </a:r>
            <a:endParaRPr/>
          </a:p>
        </p:txBody>
      </p:sp>
      <p:sp>
        <p:nvSpPr>
          <p:cNvPr id="6" name="Foliennummernplatzhalter 5"/>
          <p:cNvSpPr>
            <a:spLocks noGrp="1"/>
          </p:cNvSpPr>
          <p:nvPr>
            <p:ph type="sldNum" sz="quarter" idx="12"/>
          </p:nvPr>
        </p:nvSpPr>
        <p:spPr bwMode="auto">
          <a:xfrm>
            <a:off x="10896600" y="6309320"/>
            <a:ext cx="670984" cy="287337"/>
          </a:xfrm>
          <a:prstGeom prst="rect">
            <a:avLst/>
          </a:prstGeom>
        </p:spPr>
        <p:txBody>
          <a:bodyPr/>
          <a:lstStyle>
            <a:lvl1pPr>
              <a:defRPr/>
            </a:lvl1pPr>
          </a:lstStyle>
          <a:p>
            <a:pPr>
              <a:defRPr/>
            </a:pPr>
            <a:fld id="{BC6ACECB-09E2-B148-A321-B1DE9C880DE8}" type="slidenum">
              <a:rPr lang="de-DE"/>
              <a:t>‹#›</a:t>
            </a:fld>
            <a:endParaRPr lang="de-DE"/>
          </a:p>
        </p:txBody>
      </p:sp>
      <p:sp>
        <p:nvSpPr>
          <p:cNvPr id="8" name="Dreieck 7"/>
          <p:cNvSpPr>
            <a:spLocks noChangeAspect="1"/>
          </p:cNvSpPr>
          <p:nvPr userDrawn="1"/>
        </p:nvSpPr>
        <p:spPr bwMode="auto">
          <a:xfrm>
            <a:off x="396110" y="4528729"/>
            <a:ext cx="4043863" cy="2329271"/>
          </a:xfrm>
          <a:prstGeom prst="triangle">
            <a:avLst>
              <a:gd name="adj" fmla="val 50000"/>
            </a:avLst>
          </a:prstGeom>
          <a:solidFill>
            <a:srgbClr val="005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0053A4"/>
              </a:solidFill>
            </a:endParaRPr>
          </a:p>
        </p:txBody>
      </p:sp>
      <p:sp>
        <p:nvSpPr>
          <p:cNvPr id="9" name="Dreieck 8"/>
          <p:cNvSpPr>
            <a:spLocks noChangeAspect="1"/>
          </p:cNvSpPr>
          <p:nvPr userDrawn="1"/>
        </p:nvSpPr>
        <p:spPr bwMode="auto">
          <a:xfrm rot="5400000">
            <a:off x="-1595402" y="3286281"/>
            <a:ext cx="5544000" cy="2401986"/>
          </a:xfrm>
          <a:prstGeom prst="triangle">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Textplatzhalter 11"/>
          <p:cNvSpPr>
            <a:spLocks noGrp="1"/>
          </p:cNvSpPr>
          <p:nvPr>
            <p:ph type="body" sz="quarter" idx="13" hasCustomPrompt="1"/>
          </p:nvPr>
        </p:nvSpPr>
        <p:spPr bwMode="auto">
          <a:xfrm>
            <a:off x="5045986" y="3839754"/>
            <a:ext cx="6521450" cy="688975"/>
          </a:xfrm>
          <a:prstGeom prst="rect">
            <a:avLst/>
          </a:prstGeom>
        </p:spPr>
        <p:txBody>
          <a:bodyPr/>
          <a:lstStyle/>
          <a:p>
            <a:pPr>
              <a:defRPr/>
            </a:pPr>
            <a:r>
              <a:rPr lang="de-DE"/>
              <a:t>Unterüberschrift</a:t>
            </a:r>
            <a:endParaRPr/>
          </a:p>
        </p:txBody>
      </p:sp>
      <p:pic>
        <p:nvPicPr>
          <p:cNvPr id="3" name="Grafik 9"/>
          <p:cNvPicPr>
            <a:picLocks noChangeAspect="1"/>
          </p:cNvPicPr>
          <p:nvPr userDrawn="1"/>
        </p:nvPicPr>
        <p:blipFill>
          <a:blip r:embed="rId2"/>
          <a:stretch/>
        </p:blipFill>
        <p:spPr bwMode="auto">
          <a:xfrm>
            <a:off x="8822821" y="190455"/>
            <a:ext cx="3010302" cy="97106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userDrawn="1">
  <p:cSld name="3_Benutzerdefiniertes Layout">
    <p:spTree>
      <p:nvGrpSpPr>
        <p:cNvPr id="1" name=""/>
        <p:cNvGrpSpPr/>
        <p:nvPr/>
      </p:nvGrpSpPr>
      <p:grpSpPr bwMode="auto">
        <a:xfrm>
          <a:off x="0" y="0"/>
          <a:ext cx="0" cy="0"/>
          <a:chOff x="0" y="0"/>
          <a:chExt cx="0" cy="0"/>
        </a:xfrm>
      </p:grpSpPr>
      <p:sp>
        <p:nvSpPr>
          <p:cNvPr id="13" name="Rechteck 12"/>
          <p:cNvSpPr/>
          <p:nvPr userDrawn="1"/>
        </p:nvSpPr>
        <p:spPr bwMode="auto">
          <a:xfrm>
            <a:off x="6092042" y="0"/>
            <a:ext cx="6111833"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Inhaltsplatzhalter 20"/>
          <p:cNvSpPr>
            <a:spLocks noGrp="1"/>
          </p:cNvSpPr>
          <p:nvPr>
            <p:ph sz="quarter" idx="13"/>
          </p:nvPr>
        </p:nvSpPr>
        <p:spPr bwMode="auto">
          <a:xfrm>
            <a:off x="617516" y="2200811"/>
            <a:ext cx="4880759" cy="4259263"/>
          </a:xfrm>
          <a:prstGeom prst="rect">
            <a:avLst/>
          </a:prstGeom>
        </p:spPr>
        <p:txBody>
          <a:bodyPr/>
          <a:lstStyle>
            <a:lvl1pPr>
              <a:defRPr>
                <a:solidFill>
                  <a:schemeClr val="tx1"/>
                </a:solidFill>
              </a:defRPr>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23" name="Inhaltsplatzhalter 22"/>
          <p:cNvSpPr>
            <a:spLocks noGrp="1"/>
          </p:cNvSpPr>
          <p:nvPr>
            <p:ph sz="quarter" idx="14"/>
          </p:nvPr>
        </p:nvSpPr>
        <p:spPr bwMode="auto">
          <a:xfrm>
            <a:off x="6675479" y="2200811"/>
            <a:ext cx="4880759" cy="4271963"/>
          </a:xfrm>
          <a:prstGeom prst="rect">
            <a:avLst/>
          </a:prstGeom>
        </p:spPr>
        <p:txBody>
          <a:bodyPr/>
          <a:lstStyle>
            <a:lvl1pPr>
              <a:defRPr>
                <a:solidFill>
                  <a:schemeClr val="tx1"/>
                </a:solidFill>
              </a:defRPr>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4" name="Titel 1"/>
          <p:cNvSpPr>
            <a:spLocks noGrp="1"/>
          </p:cNvSpPr>
          <p:nvPr>
            <p:ph type="title"/>
          </p:nvPr>
        </p:nvSpPr>
        <p:spPr bwMode="auto">
          <a:xfrm rot="10800000" flipV="1">
            <a:off x="617515" y="736270"/>
            <a:ext cx="4880759" cy="840180"/>
          </a:xfrm>
          <a:prstGeom prst="rect">
            <a:avLst/>
          </a:prstGeom>
        </p:spPr>
        <p:txBody>
          <a:bodyPr/>
          <a:lstStyle>
            <a:lvl1pPr algn="l">
              <a:defRPr sz="2400" cap="all" spc="1000">
                <a:solidFill>
                  <a:schemeClr val="tx1"/>
                </a:solidFill>
              </a:defRPr>
            </a:lvl1pPr>
          </a:lstStyle>
          <a:p>
            <a:pPr>
              <a:defRPr/>
            </a:pPr>
            <a:r>
              <a:rPr lang="de-DE"/>
              <a:t>Mastertitelformat bearbeiten</a:t>
            </a:r>
            <a:endParaRPr/>
          </a:p>
        </p:txBody>
      </p:sp>
      <p:sp>
        <p:nvSpPr>
          <p:cNvPr id="4" name="Foliennummernplatzhalter 5"/>
          <p:cNvSpPr>
            <a:spLocks noGrp="1"/>
          </p:cNvSpPr>
          <p:nvPr>
            <p:ph type="sldNum" sz="quarter" idx="12"/>
          </p:nvPr>
        </p:nvSpPr>
        <p:spPr bwMode="auto">
          <a:xfrm>
            <a:off x="10896600" y="6309320"/>
            <a:ext cx="670984" cy="287337"/>
          </a:xfrm>
          <a:prstGeom prst="rect">
            <a:avLst/>
          </a:prstGeom>
        </p:spPr>
        <p:txBody>
          <a:bodyPr/>
          <a:lstStyle>
            <a:lvl1pPr>
              <a:defRPr/>
            </a:lvl1pPr>
          </a:lstStyle>
          <a:p>
            <a:pPr>
              <a:defRPr/>
            </a:pPr>
            <a:fld id="{BC6ACECB-09E2-B148-A321-B1DE9C880DE8}" type="slidenum">
              <a:rPr lang="de-DE"/>
              <a:t>‹#›</a:t>
            </a:fld>
            <a:endParaRPr lang="de-DE"/>
          </a:p>
        </p:txBody>
      </p:sp>
      <p:pic>
        <p:nvPicPr>
          <p:cNvPr id="2" name="Grafik 25"/>
          <p:cNvPicPr>
            <a:picLocks noChangeAspect="1"/>
          </p:cNvPicPr>
          <p:nvPr userDrawn="1"/>
        </p:nvPicPr>
        <p:blipFill>
          <a:blip r:embed="rId2"/>
          <a:stretch/>
        </p:blipFill>
        <p:spPr bwMode="auto">
          <a:xfrm>
            <a:off x="103593" y="76186"/>
            <a:ext cx="1078436" cy="34890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4_Benutzerdefiniertes Layout">
    <p:spTree>
      <p:nvGrpSpPr>
        <p:cNvPr id="1" name=""/>
        <p:cNvGrpSpPr/>
        <p:nvPr/>
      </p:nvGrpSpPr>
      <p:grpSpPr bwMode="auto">
        <a:xfrm>
          <a:off x="0" y="0"/>
          <a:ext cx="0" cy="0"/>
          <a:chOff x="0" y="0"/>
          <a:chExt cx="0" cy="0"/>
        </a:xfrm>
      </p:grpSpPr>
      <p:sp>
        <p:nvSpPr>
          <p:cNvPr id="13" name="Rechteck 12"/>
          <p:cNvSpPr/>
          <p:nvPr userDrawn="1"/>
        </p:nvSpPr>
        <p:spPr bwMode="auto">
          <a:xfrm>
            <a:off x="6092042" y="0"/>
            <a:ext cx="6111833"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Inhaltsplatzhalter 20"/>
          <p:cNvSpPr>
            <a:spLocks noGrp="1"/>
          </p:cNvSpPr>
          <p:nvPr>
            <p:ph sz="quarter" idx="13"/>
          </p:nvPr>
        </p:nvSpPr>
        <p:spPr bwMode="auto">
          <a:xfrm>
            <a:off x="617516" y="1628801"/>
            <a:ext cx="4880759" cy="4449705"/>
          </a:xfrm>
          <a:prstGeom prst="rect">
            <a:avLst/>
          </a:prstGeom>
        </p:spPr>
        <p:txBody>
          <a:bodyPr/>
          <a:lstStyle>
            <a:lvl1pPr>
              <a:defRPr>
                <a:solidFill>
                  <a:schemeClr val="tx1"/>
                </a:solidFill>
              </a:defRPr>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23" name="Inhaltsplatzhalter 22"/>
          <p:cNvSpPr>
            <a:spLocks noGrp="1"/>
          </p:cNvSpPr>
          <p:nvPr>
            <p:ph sz="quarter" idx="14"/>
          </p:nvPr>
        </p:nvSpPr>
        <p:spPr bwMode="auto">
          <a:xfrm>
            <a:off x="6675479" y="1628802"/>
            <a:ext cx="4880759" cy="4444942"/>
          </a:xfrm>
          <a:prstGeom prst="rect">
            <a:avLst/>
          </a:prstGeom>
        </p:spPr>
        <p:txBody>
          <a:bodyPr/>
          <a:lstStyle>
            <a:lvl1pPr>
              <a:defRPr>
                <a:solidFill>
                  <a:schemeClr val="tx1"/>
                </a:solidFill>
              </a:defRPr>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4" name="Foliennummernplatzhalter 5"/>
          <p:cNvSpPr>
            <a:spLocks noGrp="1"/>
          </p:cNvSpPr>
          <p:nvPr>
            <p:ph type="sldNum" sz="quarter" idx="12"/>
          </p:nvPr>
        </p:nvSpPr>
        <p:spPr bwMode="auto">
          <a:xfrm>
            <a:off x="10896600" y="6309320"/>
            <a:ext cx="670984" cy="287337"/>
          </a:xfrm>
          <a:prstGeom prst="rect">
            <a:avLst/>
          </a:prstGeom>
        </p:spPr>
        <p:txBody>
          <a:bodyPr/>
          <a:lstStyle>
            <a:lvl1pPr>
              <a:defRPr/>
            </a:lvl1pPr>
          </a:lstStyle>
          <a:p>
            <a:pPr>
              <a:defRPr/>
            </a:pPr>
            <a:fld id="{BC6ACECB-09E2-B148-A321-B1DE9C880DE8}" type="slidenum">
              <a:rPr lang="de-DE"/>
              <a:t>‹#›</a:t>
            </a:fld>
            <a:endParaRPr lang="de-DE"/>
          </a:p>
        </p:txBody>
      </p:sp>
      <p:sp>
        <p:nvSpPr>
          <p:cNvPr id="5" name="Titel 1"/>
          <p:cNvSpPr>
            <a:spLocks noGrp="1"/>
          </p:cNvSpPr>
          <p:nvPr>
            <p:ph type="title" hasCustomPrompt="1"/>
          </p:nvPr>
        </p:nvSpPr>
        <p:spPr bwMode="auto">
          <a:xfrm>
            <a:off x="623391" y="395389"/>
            <a:ext cx="9838232" cy="1006294"/>
          </a:xfrm>
          <a:prstGeom prst="rect">
            <a:avLst/>
          </a:prstGeom>
        </p:spPr>
        <p:txBody>
          <a:bodyPr anchor="ctr"/>
          <a:lstStyle/>
          <a:p>
            <a:pPr>
              <a:defRPr/>
            </a:pPr>
            <a:r>
              <a:rPr lang="de-DE"/>
              <a:t>Titelmasterformat durch Klicken bearbeiten</a:t>
            </a:r>
            <a:endParaRPr/>
          </a:p>
        </p:txBody>
      </p:sp>
      <p:pic>
        <p:nvPicPr>
          <p:cNvPr id="6" name="Grafik 25"/>
          <p:cNvPicPr>
            <a:picLocks noChangeAspect="1"/>
          </p:cNvPicPr>
          <p:nvPr userDrawn="1"/>
        </p:nvPicPr>
        <p:blipFill>
          <a:blip r:embed="rId2"/>
          <a:stretch/>
        </p:blipFill>
        <p:spPr bwMode="auto">
          <a:xfrm>
            <a:off x="549642" y="6276642"/>
            <a:ext cx="1567335" cy="507079"/>
          </a:xfrm>
          <a:prstGeom prst="rect">
            <a:avLst/>
          </a:prstGeom>
        </p:spPr>
      </p:pic>
      <p:pic>
        <p:nvPicPr>
          <p:cNvPr id="2" name="Grafik 25"/>
          <p:cNvPicPr>
            <a:picLocks noChangeAspect="1"/>
          </p:cNvPicPr>
          <p:nvPr userDrawn="1"/>
        </p:nvPicPr>
        <p:blipFill>
          <a:blip r:embed="rId2"/>
          <a:stretch/>
        </p:blipFill>
        <p:spPr bwMode="auto">
          <a:xfrm>
            <a:off x="103593" y="76186"/>
            <a:ext cx="1078436" cy="348906"/>
          </a:xfrm>
          <a:prstGeom prst="rect">
            <a:avLst/>
          </a:prstGeom>
        </p:spPr>
      </p:pic>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Pr shadeToTitle="0">
        <a:solidFill>
          <a:schemeClr val="bg1"/>
        </a:solidFill>
      </p:bgPr>
    </p:bg>
    <p:spTree>
      <p:nvGrpSpPr>
        <p:cNvPr id="1" name=""/>
        <p:cNvGrpSpPr/>
        <p:nvPr/>
      </p:nvGrpSpPr>
      <p:grpSpPr bwMode="auto">
        <a:xfrm>
          <a:off x="0" y="0"/>
          <a:ext cx="0" cy="0"/>
          <a:chOff x="0" y="0"/>
          <a:chExt cx="0" cy="0"/>
        </a:xfrm>
      </p:grpSpPr>
      <p:sp>
        <p:nvSpPr>
          <p:cNvPr id="16" name="Foliennummernplatzhalter 5"/>
          <p:cNvSpPr>
            <a:spLocks noGrp="1"/>
          </p:cNvSpPr>
          <p:nvPr>
            <p:ph type="sldNum" sz="quarter" idx="4"/>
          </p:nvPr>
        </p:nvSpPr>
        <p:spPr bwMode="auto">
          <a:xfrm>
            <a:off x="10896600" y="6309320"/>
            <a:ext cx="670984" cy="287337"/>
          </a:xfrm>
          <a:prstGeom prst="rect">
            <a:avLst/>
          </a:prstGeom>
        </p:spPr>
        <p:txBody>
          <a:bodyPr vert="horz" wrap="square" lIns="91440" tIns="45720" rIns="91440" bIns="45720" numCol="1" anchor="ctr" anchorCtr="0" compatLnSpc="1">
            <a:prstTxWarp prst="textNoShape"/>
          </a:bodyPr>
          <a:lstStyle>
            <a:lvl1pPr algn="r">
              <a:defRPr sz="1200" b="1">
                <a:solidFill>
                  <a:srgbClr val="0053A4"/>
                </a:solidFill>
              </a:defRPr>
            </a:lvl1pPr>
          </a:lstStyle>
          <a:p>
            <a:pPr>
              <a:defRPr/>
            </a:pPr>
            <a:fld id="{2A9074CD-B011-EF43-BC89-171DD5AE4F76}" type="slidenum">
              <a:rPr lang="de-DE"/>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dt="1" ftr="1" hdr="0" sldNum="1"/>
  <p:txStyles>
    <p:titleStyle>
      <a:lvl1pPr algn="l">
        <a:spcBef>
          <a:spcPts val="0"/>
        </a:spcBef>
        <a:spcAft>
          <a:spcPts val="0"/>
        </a:spcAft>
        <a:defRPr sz="2800" b="1">
          <a:solidFill>
            <a:srgbClr val="0053A4"/>
          </a:solidFill>
          <a:latin typeface="+mj-lt"/>
          <a:ea typeface="+mj-ea"/>
          <a:cs typeface="+mj-cs"/>
        </a:defRPr>
      </a:lvl1pPr>
      <a:lvl2pPr algn="l">
        <a:spcBef>
          <a:spcPts val="0"/>
        </a:spcBef>
        <a:spcAft>
          <a:spcPts val="0"/>
        </a:spcAft>
        <a:defRPr sz="2800" b="1">
          <a:solidFill>
            <a:srgbClr val="1F497D"/>
          </a:solidFill>
          <a:latin typeface="Calibri"/>
        </a:defRPr>
      </a:lvl2pPr>
      <a:lvl3pPr algn="l">
        <a:spcBef>
          <a:spcPts val="0"/>
        </a:spcBef>
        <a:spcAft>
          <a:spcPts val="0"/>
        </a:spcAft>
        <a:defRPr sz="2800" b="1">
          <a:solidFill>
            <a:srgbClr val="1F497D"/>
          </a:solidFill>
          <a:latin typeface="Calibri"/>
        </a:defRPr>
      </a:lvl3pPr>
      <a:lvl4pPr algn="l">
        <a:spcBef>
          <a:spcPts val="0"/>
        </a:spcBef>
        <a:spcAft>
          <a:spcPts val="0"/>
        </a:spcAft>
        <a:defRPr sz="2800" b="1">
          <a:solidFill>
            <a:srgbClr val="1F497D"/>
          </a:solidFill>
          <a:latin typeface="Calibri"/>
        </a:defRPr>
      </a:lvl4pPr>
      <a:lvl5pPr algn="l">
        <a:spcBef>
          <a:spcPts val="0"/>
        </a:spcBef>
        <a:spcAft>
          <a:spcPts val="0"/>
        </a:spcAft>
        <a:defRPr sz="2800" b="1">
          <a:solidFill>
            <a:srgbClr val="1F497D"/>
          </a:solidFill>
          <a:latin typeface="Calibri"/>
        </a:defRPr>
      </a:lvl5pPr>
      <a:lvl6pPr marL="457200" algn="l">
        <a:spcBef>
          <a:spcPts val="0"/>
        </a:spcBef>
        <a:spcAft>
          <a:spcPts val="0"/>
        </a:spcAft>
        <a:defRPr sz="2800" b="1">
          <a:solidFill>
            <a:schemeClr val="tx1"/>
          </a:solidFill>
          <a:latin typeface="Calibri"/>
        </a:defRPr>
      </a:lvl6pPr>
      <a:lvl7pPr marL="914400" algn="l">
        <a:spcBef>
          <a:spcPts val="0"/>
        </a:spcBef>
        <a:spcAft>
          <a:spcPts val="0"/>
        </a:spcAft>
        <a:defRPr sz="2800" b="1">
          <a:solidFill>
            <a:schemeClr val="tx1"/>
          </a:solidFill>
          <a:latin typeface="Calibri"/>
        </a:defRPr>
      </a:lvl7pPr>
      <a:lvl8pPr marL="1371600" algn="l">
        <a:spcBef>
          <a:spcPts val="0"/>
        </a:spcBef>
        <a:spcAft>
          <a:spcPts val="0"/>
        </a:spcAft>
        <a:defRPr sz="2800" b="1">
          <a:solidFill>
            <a:schemeClr val="tx1"/>
          </a:solidFill>
          <a:latin typeface="Calibri"/>
        </a:defRPr>
      </a:lvl8pPr>
      <a:lvl9pPr marL="1828800" algn="l">
        <a:spcBef>
          <a:spcPts val="0"/>
        </a:spcBef>
        <a:spcAft>
          <a:spcPts val="0"/>
        </a:spcAft>
        <a:defRPr sz="2800" b="1">
          <a:solidFill>
            <a:schemeClr val="tx1"/>
          </a:solidFill>
          <a:latin typeface="Calibri"/>
        </a:defRPr>
      </a:lvl9pPr>
    </p:titleStyle>
    <p:bodyStyle>
      <a:lvl1pPr algn="l">
        <a:spcBef>
          <a:spcPts val="0"/>
        </a:spcBef>
        <a:spcAft>
          <a:spcPts val="0"/>
        </a:spcAft>
        <a:buFont typeface="Arial"/>
        <a:defRPr sz="2000">
          <a:solidFill>
            <a:srgbClr val="0053A4"/>
          </a:solidFill>
          <a:latin typeface="+mn-lt"/>
          <a:ea typeface="+mn-ea"/>
          <a:cs typeface="+mn-cs"/>
        </a:defRPr>
      </a:lvl1pPr>
      <a:lvl2pPr marL="457200" algn="l">
        <a:spcBef>
          <a:spcPts val="0"/>
        </a:spcBef>
        <a:spcAft>
          <a:spcPts val="0"/>
        </a:spcAft>
        <a:buFont typeface="Arial"/>
        <a:defRPr sz="2000">
          <a:solidFill>
            <a:srgbClr val="0053A4"/>
          </a:solidFill>
          <a:latin typeface="+mn-lt"/>
          <a:ea typeface="+mn-ea"/>
          <a:cs typeface="+mn-cs"/>
        </a:defRPr>
      </a:lvl2pPr>
      <a:lvl3pPr marL="914400" algn="l">
        <a:spcBef>
          <a:spcPts val="0"/>
        </a:spcBef>
        <a:spcAft>
          <a:spcPts val="0"/>
        </a:spcAft>
        <a:buFont typeface="Arial"/>
        <a:defRPr>
          <a:solidFill>
            <a:srgbClr val="0053A4"/>
          </a:solidFill>
          <a:latin typeface="+mn-lt"/>
          <a:ea typeface="+mn-ea"/>
          <a:cs typeface="+mn-cs"/>
        </a:defRPr>
      </a:lvl3pPr>
      <a:lvl4pPr marL="1371600" algn="l">
        <a:spcBef>
          <a:spcPts val="0"/>
        </a:spcBef>
        <a:spcAft>
          <a:spcPts val="0"/>
        </a:spcAft>
        <a:buFont typeface="Arial"/>
        <a:defRPr>
          <a:solidFill>
            <a:srgbClr val="0053A4"/>
          </a:solidFill>
          <a:latin typeface="+mn-lt"/>
          <a:ea typeface="+mn-ea"/>
          <a:cs typeface="+mn-cs"/>
        </a:defRPr>
      </a:lvl4pPr>
      <a:lvl5pPr marL="1828800" algn="l">
        <a:spcBef>
          <a:spcPts val="0"/>
        </a:spcBef>
        <a:spcAft>
          <a:spcPts val="0"/>
        </a:spcAft>
        <a:buFont typeface="Arial"/>
        <a:defRPr>
          <a:solidFill>
            <a:srgbClr val="0053A4"/>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microsoft.com/office/2007/relationships/media" Target="../media/media1.mp4"/><Relationship Id="rId5" Type="http://schemas.openxmlformats.org/officeDocument/2006/relationships/video" Target="../media/media1.mp4" /></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chart" Target="../charts/chart1.xml" /><Relationship Id="rId4" Type="http://schemas.openxmlformats.org/officeDocument/2006/relationships/image" Target="../media/image19.jp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2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chart" Target="../charts/chart2.xml" /><Relationship Id="rId4" Type="http://schemas.openxmlformats.org/officeDocument/2006/relationships/image" Target="../media/image19.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2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ansprechstelle-safe-sport.de/" TargetMode="External"/><Relationship Id="rId4" Type="http://schemas.openxmlformats.org/officeDocument/2006/relationships/hyperlink" Target="https://www.nummergegenkummer.de/" TargetMode="External"/><Relationship Id="rId5" Type="http://schemas.openxmlformats.org/officeDocument/2006/relationships/hyperlink" Target="https://www.hilfe-portal-missbrauch.de/" TargetMode="External"/><Relationship Id="rId6" Type="http://schemas.openxmlformats.org/officeDocument/2006/relationships/image" Target="../media/image29.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30.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doi.org/10.1016/j.chiabu.2023.106513" TargetMode="External"/><Relationship Id="rId4" Type="http://schemas.openxmlformats.org/officeDocument/2006/relationships/hyperlink" Target="https://www.makista.de/" TargetMode="External"/><Relationship Id="rId5" Type="http://schemas.openxmlformats.org/officeDocument/2006/relationships/hyperlink" Target="https://doi.org/10.1177/1524838011426015" TargetMode="External"/><Relationship Id="rId6" Type="http://schemas.openxmlformats.org/officeDocument/2006/relationships/hyperlink" Target="https://doi.org/10.1080/17461391.2020.1781266" TargetMode="External"/><Relationship Id="rId7" Type="http://schemas.openxmlformats.org/officeDocument/2006/relationships/hyperlink" Target="https://www.uniklinik-ulm.de/fileadmin/default/Kliniken/Kinder-Jugendpsychiatrie/Dokumente/Safe_Sport_Abschlussbericht.pdf" TargetMode="External"/><Relationship Id="rId8" Type="http://schemas.openxmlformats.org/officeDocument/2006/relationships/hyperlink" Target="https://www.lsb.nrw/fileadmin/global/media/Downloadcenter/Sexualisierte_Gewalt/Bericht_zum_Forschungsprojekt_SicherImSport.pdf" TargetMode="External"/><Relationship Id="rId9" Type="http://schemas.openxmlformats.org/officeDocument/2006/relationships/hyperlink" Target="https://www.bisp.de/SharedDocs/Downloads/Projektlisten/Projekte_2022/TrainahPraeventionSexualisierterGewalt.pdf?__blob=publicationFile" TargetMode="External"/><Relationship Id="rId10" Type="http://schemas.openxmlformats.org/officeDocument/2006/relationships/hyperlink" Target="https://www.sportjugend-hessen.de/themen/kindeswohl/kinderrechte-im-sport/" TargetMode="External"/><Relationship Id="rId11" Type="http://schemas.openxmlformats.org/officeDocument/2006/relationships/hyperlink" Target="https://doi.org/10.1136/bjsports-2024-108766" TargetMode="External"/><Relationship Id="rId12" Type="http://schemas.openxmlformats.org/officeDocument/2006/relationships/hyperlink" Target="https://www.youtube.com/watch?v=dCrp6w2WdeY&amp;t=10sund" TargetMode="Externa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dshs-koeln.de/psychologisches-institut/" TargetMode="External"/><Relationship Id="rId4" Type="http://schemas.openxmlformats.org/officeDocument/2006/relationships/hyperlink" Target="https://www.uniklinik-ulm.de/kinder-und-jugendpsychiatrie-psychosomatik-und-psychotherapie.html" TargetMode="External"/><Relationship Id="rId5" Type="http://schemas.openxmlformats.org/officeDocument/2006/relationships/hyperlink" Target="https://safe-clubs.de/"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ansprechstelle-safe-sport.de/" TargetMode="External"/><Relationship Id="rId4" Type="http://schemas.openxmlformats.org/officeDocument/2006/relationships/hyperlink" Target="https://www.nummergegenkummer.de/" TargetMode="External"/><Relationship Id="rId5" Type="http://schemas.openxmlformats.org/officeDocument/2006/relationships/hyperlink" Target="https://www.hilfe-portal-missbrauch.de/" TargetMode="Externa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extplatzhalter 2"/>
          <p:cNvSpPr>
            <a:spLocks noGrp="1"/>
          </p:cNvSpPr>
          <p:nvPr>
            <p:ph type="body" sz="quarter" idx="10"/>
          </p:nvPr>
        </p:nvSpPr>
        <p:spPr bwMode="auto"/>
        <p:txBody>
          <a:bodyPr/>
          <a:lstStyle/>
          <a:p>
            <a:pPr algn="ctr">
              <a:defRPr/>
            </a:pPr>
            <a:r>
              <a:rPr lang="de-DE"/>
              <a:t>Workshop für Trainer*innen, Eltern, Betreuer*innen, Vorstandsmitglieder und weitere erwachsene Vereinsmitglieder</a:t>
            </a:r>
            <a:endParaRPr/>
          </a:p>
        </p:txBody>
      </p:sp>
      <p:sp>
        <p:nvSpPr>
          <p:cNvPr id="2" name="Titel 1"/>
          <p:cNvSpPr>
            <a:spLocks noGrp="1"/>
          </p:cNvSpPr>
          <p:nvPr>
            <p:ph type="ctrTitle"/>
          </p:nvPr>
        </p:nvSpPr>
        <p:spPr bwMode="auto"/>
        <p:txBody>
          <a:bodyPr/>
          <a:lstStyle/>
          <a:p>
            <a:pPr>
              <a:defRPr/>
            </a:pPr>
            <a:r>
              <a:rPr lang="de-DE"/>
              <a:t>Safe </a:t>
            </a:r>
            <a:r>
              <a:rPr lang="de-DE">
                <a:solidFill>
                  <a:schemeClr val="tx1"/>
                </a:solidFill>
              </a:rPr>
              <a:t>Space </a:t>
            </a:r>
            <a:r>
              <a:rPr lang="de-DE"/>
              <a:t>Sportverein – Sensibilisierung zum Thema Kinderschutz</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 name="Title 7"/>
          <p:cNvSpPr>
            <a:spLocks noGrp="1"/>
          </p:cNvSpPr>
          <p:nvPr>
            <p:ph type="title"/>
          </p:nvPr>
        </p:nvSpPr>
        <p:spPr bwMode="auto"/>
        <p:txBody>
          <a:bodyPr/>
          <a:lstStyle/>
          <a:p>
            <a:pPr>
              <a:defRPr/>
            </a:pPr>
            <a:r>
              <a:rPr lang="de-DE"/>
              <a:t>Kinderrechte und rechtliche Grenzen</a:t>
            </a:r>
            <a:endParaRPr/>
          </a:p>
        </p:txBody>
      </p:sp>
      <p:sp>
        <p:nvSpPr>
          <p:cNvPr id="9" name="Content Placeholder 8"/>
          <p:cNvSpPr>
            <a:spLocks noGrp="1"/>
          </p:cNvSpPr>
          <p:nvPr>
            <p:ph sz="half" idx="1"/>
          </p:nvPr>
        </p:nvSpPr>
        <p:spPr bwMode="auto"/>
        <p:txBody>
          <a:bodyPr>
            <a:normAutofit/>
          </a:bodyPr>
          <a:lstStyle/>
          <a:p>
            <a:pPr>
              <a:defRPr/>
            </a:pPr>
            <a:r>
              <a:rPr lang="de-DE"/>
              <a:t>Trainer*innen, Betreuer*innen und Vorstände im Sport</a:t>
            </a:r>
            <a:endParaRPr/>
          </a:p>
          <a:p>
            <a:pPr marL="342900" indent="-342900">
              <a:buFont typeface="Wingdings"/>
              <a:buChar char="§"/>
              <a:defRPr/>
            </a:pPr>
            <a:r>
              <a:rPr lang="de-DE"/>
              <a:t>Übernehmen </a:t>
            </a:r>
            <a:r>
              <a:rPr lang="de-DE" b="1">
                <a:solidFill>
                  <a:schemeClr val="accent2"/>
                </a:solidFill>
              </a:rPr>
              <a:t>Verantwortung</a:t>
            </a:r>
            <a:endParaRPr/>
          </a:p>
          <a:p>
            <a:pPr marL="342900" indent="-342900">
              <a:buClr>
                <a:schemeClr val="accent3"/>
              </a:buClr>
              <a:buFont typeface="Wingdings"/>
              <a:buChar char="§"/>
              <a:defRPr/>
            </a:pPr>
            <a:r>
              <a:rPr lang="de-DE" b="1">
                <a:solidFill>
                  <a:schemeClr val="accent2"/>
                </a:solidFill>
              </a:rPr>
              <a:t>Schützen, fördern </a:t>
            </a:r>
            <a:r>
              <a:rPr lang="de-DE"/>
              <a:t>und </a:t>
            </a:r>
            <a:r>
              <a:rPr lang="de-DE" b="1">
                <a:solidFill>
                  <a:schemeClr val="accent2"/>
                </a:solidFill>
              </a:rPr>
              <a:t>beteiligen</a:t>
            </a:r>
            <a:endParaRPr/>
          </a:p>
          <a:p>
            <a:pPr>
              <a:defRPr/>
            </a:pPr>
            <a:endParaRPr lang="de-DE"/>
          </a:p>
          <a:p>
            <a:pPr>
              <a:defRPr/>
            </a:pPr>
            <a:r>
              <a:rPr lang="de-DE"/>
              <a:t>Allgemein gilt:</a:t>
            </a:r>
            <a:endParaRPr/>
          </a:p>
          <a:p>
            <a:pPr marL="342900" indent="-342900">
              <a:buFont typeface="Wingdings"/>
              <a:buChar char="§"/>
              <a:defRPr/>
            </a:pPr>
            <a:r>
              <a:rPr lang="de-DE"/>
              <a:t>Bei der Betreuung von Kindern und Jugendlichen ist man dem </a:t>
            </a:r>
            <a:r>
              <a:rPr lang="de-DE" b="1">
                <a:solidFill>
                  <a:schemeClr val="accent2"/>
                </a:solidFill>
              </a:rPr>
              <a:t>Kindeswohl</a:t>
            </a:r>
            <a:r>
              <a:rPr lang="de-DE"/>
              <a:t> verpflichtet</a:t>
            </a:r>
            <a:endParaRPr/>
          </a:p>
          <a:p>
            <a:pPr marL="342900" indent="-342900">
              <a:buFont typeface="Wingdings"/>
              <a:buChar char="§"/>
              <a:defRPr/>
            </a:pPr>
            <a:r>
              <a:rPr lang="de-DE"/>
              <a:t>Führungszeugnis: Einschlägig Vorbestrafte werden von Tätigkeiten mit Kindern und Jugendlichen </a:t>
            </a:r>
            <a:r>
              <a:rPr lang="de-DE" b="1">
                <a:solidFill>
                  <a:schemeClr val="accent2"/>
                </a:solidFill>
              </a:rPr>
              <a:t>ausgeschlossen</a:t>
            </a:r>
            <a:endParaRPr/>
          </a:p>
          <a:p>
            <a:pPr>
              <a:defRPr/>
            </a:pPr>
            <a:endParaRPr lang="de-DE" b="1"/>
          </a:p>
          <a:p>
            <a:pPr>
              <a:defRPr/>
            </a:pPr>
            <a:r>
              <a:rPr lang="de-DE"/>
              <a:t>Im Sportverein sollte bereits bei </a:t>
            </a:r>
            <a:r>
              <a:rPr lang="de-DE" b="1">
                <a:solidFill>
                  <a:schemeClr val="accent2"/>
                </a:solidFill>
              </a:rPr>
              <a:t>ersten Hinweisen auf Grenzüberschreitungen </a:t>
            </a:r>
            <a:r>
              <a:rPr lang="de-DE"/>
              <a:t>reagiert werden, um ein </a:t>
            </a:r>
            <a:r>
              <a:rPr lang="de-DE" b="1">
                <a:solidFill>
                  <a:schemeClr val="accent2"/>
                </a:solidFill>
              </a:rPr>
              <a:t>sicheres und förderliches Umfeld </a:t>
            </a:r>
            <a:r>
              <a:rPr lang="de-DE"/>
              <a:t>für Kinder und Jugendliche zu gewährleisten.</a:t>
            </a:r>
            <a:endParaRPr/>
          </a:p>
          <a:p>
            <a:pPr>
              <a:defRPr/>
            </a:pPr>
            <a:endParaRPr lang="de-DE"/>
          </a:p>
          <a:p>
            <a:pPr>
              <a:defRPr/>
            </a:pPr>
            <a:r>
              <a:rPr lang="de-DE" b="1">
                <a:solidFill>
                  <a:schemeClr val="accent2"/>
                </a:solidFill>
              </a:rPr>
              <a:t>Strafrechtliche Grenzen </a:t>
            </a:r>
            <a:r>
              <a:rPr lang="de-DE"/>
              <a:t>betreffen schwerwiegende Formen der Gewalt.</a:t>
            </a:r>
            <a:endParaRPr/>
          </a:p>
        </p:txBody>
      </p:sp>
      <p:sp>
        <p:nvSpPr>
          <p:cNvPr id="5" name="Foliennummernplatzhalter 4"/>
          <p:cNvSpPr>
            <a:spLocks noGrp="1"/>
          </p:cNvSpPr>
          <p:nvPr>
            <p:ph type="sldNum" sz="quarter" idx="14"/>
          </p:nvPr>
        </p:nvSpPr>
        <p:spPr bwMode="auto"/>
        <p:txBody>
          <a:bodyPr/>
          <a:lstStyle/>
          <a:p>
            <a:pPr>
              <a:defRPr/>
            </a:pPr>
            <a:fld id="{2A9074CD-B011-EF43-BC89-171DD5AE4F76}" type="slidenum">
              <a:rPr lang="de-DE"/>
              <a:t>10</a:t>
            </a:fld>
            <a:endParaRPr lang="de-DE"/>
          </a:p>
        </p:txBody>
      </p:sp>
      <p:pic>
        <p:nvPicPr>
          <p:cNvPr id="6" name="Picture 5"/>
          <p:cNvPicPr>
            <a:picLocks noChangeAspect="1"/>
          </p:cNvPicPr>
          <p:nvPr/>
        </p:nvPicPr>
        <p:blipFill>
          <a:blip r:embed="rId3"/>
          <a:stretch/>
        </p:blipFill>
        <p:spPr bwMode="auto">
          <a:xfrm>
            <a:off x="7536160" y="692696"/>
            <a:ext cx="2492896" cy="2492896"/>
          </a:xfrm>
          <a:prstGeom prst="rect">
            <a:avLst/>
          </a:prstGeom>
        </p:spPr>
      </p:pic>
      <p:sp>
        <p:nvSpPr>
          <p:cNvPr id="12" name="TextBox 1"/>
          <p:cNvSpPr txBox="1"/>
          <p:nvPr/>
        </p:nvSpPr>
        <p:spPr bwMode="auto">
          <a:xfrm>
            <a:off x="8832304" y="5960312"/>
            <a:ext cx="2400259" cy="276999"/>
          </a:xfrm>
          <a:prstGeom prst="rect">
            <a:avLst/>
          </a:prstGeom>
          <a:noFill/>
        </p:spPr>
        <p:txBody>
          <a:bodyPr wrap="square" rtlCol="0">
            <a:spAutoFit/>
          </a:bodyPr>
          <a:lstStyle/>
          <a:p>
            <a:pPr>
              <a:defRPr/>
            </a:pPr>
            <a:r>
              <a:rPr lang="de-DE" sz="1200"/>
              <a:t>(Sportjugend Hessen &amp; MAKISTA)</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Content Placeholder 3"/>
          <p:cNvSpPr>
            <a:spLocks noGrp="1"/>
          </p:cNvSpPr>
          <p:nvPr>
            <p:ph sz="half" idx="1"/>
          </p:nvPr>
        </p:nvSpPr>
        <p:spPr bwMode="auto"/>
        <p:txBody>
          <a:bodyPr/>
          <a:lstStyle/>
          <a:p>
            <a:pPr>
              <a:defRPr/>
            </a:pPr>
            <a:r>
              <a:rPr lang="de-DE"/>
              <a:t>Video UBSKM einbetten</a:t>
            </a:r>
            <a:endParaRPr/>
          </a:p>
        </p:txBody>
      </p:sp>
      <p:sp>
        <p:nvSpPr>
          <p:cNvPr id="5" name="Date Placeholder 4"/>
          <p:cNvSpPr>
            <a:spLocks noGrp="1"/>
          </p:cNvSpPr>
          <p:nvPr>
            <p:ph type="dt" sz="half" idx="4294967295"/>
          </p:nvPr>
        </p:nvSpPr>
        <p:spPr bwMode="auto">
          <a:xfrm>
            <a:off x="3254782" y="6309320"/>
            <a:ext cx="967937" cy="321310"/>
          </a:xfrm>
          <a:prstGeom prst="rect">
            <a:avLst/>
          </a:prstGeom>
        </p:spPr>
        <p:txBody>
          <a:bodyPr/>
          <a:lstStyle/>
          <a:p>
            <a:pPr>
              <a:defRPr/>
            </a:pPr>
            <a:fld id="{5A58640E-941A-E340-8E13-77D8B3E9E668}" type="datetime1">
              <a:rPr lang="de-DE"/>
              <a:t>03.02.25</a:t>
            </a:fld>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11</a:t>
            </a:fld>
            <a:endParaRPr lang="de-DE"/>
          </a:p>
        </p:txBody>
      </p:sp>
      <p:pic>
        <p:nvPicPr>
          <p:cNvPr id="3" name="Erwachsene_WS-Auftakt_Video">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3"/>
          <a:stretch/>
        </p:blipFill>
        <p:spPr bwMode="auto">
          <a:xfrm>
            <a:off x="3175" y="3175"/>
            <a:ext cx="12192000" cy="6858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1429">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045986" y="1988840"/>
            <a:ext cx="6521595" cy="1325598"/>
          </a:xfrm>
        </p:spPr>
        <p:txBody>
          <a:bodyPr/>
          <a:lstStyle/>
          <a:p>
            <a:pPr>
              <a:defRPr/>
            </a:pPr>
            <a:r>
              <a:rPr lang="de-DE"/>
              <a:t>Interpersonale Gewalt im Sport</a:t>
            </a:r>
            <a:endParaRPr/>
          </a:p>
        </p:txBody>
      </p:sp>
      <p:sp>
        <p:nvSpPr>
          <p:cNvPr id="5" name="Slide Number Placeholder 4"/>
          <p:cNvSpPr>
            <a:spLocks noGrp="1"/>
          </p:cNvSpPr>
          <p:nvPr>
            <p:ph type="sldNum" sz="quarter" idx="12"/>
          </p:nvPr>
        </p:nvSpPr>
        <p:spPr bwMode="auto"/>
        <p:txBody>
          <a:bodyPr/>
          <a:lstStyle/>
          <a:p>
            <a:pPr>
              <a:defRPr/>
            </a:pPr>
            <a:fld id="{BC6ACECB-09E2-B148-A321-B1DE9C880DE8}" type="slidenum">
              <a:rPr lang="de-DE"/>
              <a:t>12</a:t>
            </a:fld>
            <a:endParaRPr lang="de-DE"/>
          </a:p>
        </p:txBody>
      </p:sp>
      <p:sp>
        <p:nvSpPr>
          <p:cNvPr id="6" name="Text Placeholder 5"/>
          <p:cNvSpPr>
            <a:spLocks noGrp="1"/>
          </p:cNvSpPr>
          <p:nvPr>
            <p:ph type="body" sz="quarter" idx="13"/>
          </p:nvPr>
        </p:nvSpPr>
        <p:spPr bwMode="auto">
          <a:xfrm>
            <a:off x="5045986" y="3839754"/>
            <a:ext cx="6521450" cy="1029406"/>
          </a:xfrm>
        </p:spPr>
        <p:txBody>
          <a:bodyPr/>
          <a:lstStyle/>
          <a:p>
            <a:pPr marL="342900" indent="-342900">
              <a:buFont typeface="Wingdings"/>
              <a:buChar char="§"/>
              <a:defRPr/>
            </a:pPr>
            <a:r>
              <a:rPr lang="de-DE"/>
              <a:t>Definitionen</a:t>
            </a:r>
            <a:endParaRPr/>
          </a:p>
          <a:p>
            <a:pPr marL="342900" indent="-342900">
              <a:buFont typeface="Wingdings"/>
              <a:buChar char="§"/>
              <a:defRPr/>
            </a:pPr>
            <a:r>
              <a:rPr lang="de-DE"/>
              <a:t>Häufigkeit</a:t>
            </a:r>
            <a:endParaRPr/>
          </a:p>
          <a:p>
            <a:pPr marL="342900" indent="-342900">
              <a:buFont typeface="Wingdings"/>
              <a:buChar char="§"/>
              <a:defRPr/>
            </a:pPr>
            <a:r>
              <a:rPr lang="de-DE"/>
              <a:t>Folgen</a:t>
            </a:r>
            <a:endParaRPr/>
          </a:p>
        </p:txBody>
      </p:sp>
      <p:pic>
        <p:nvPicPr>
          <p:cNvPr id="8" name="Picture 7"/>
          <p:cNvPicPr>
            <a:picLocks noChangeAspect="1"/>
          </p:cNvPicPr>
          <p:nvPr/>
        </p:nvPicPr>
        <p:blipFill>
          <a:blip r:embed="rId3"/>
          <a:stretch/>
        </p:blipFill>
        <p:spPr bwMode="auto">
          <a:xfrm>
            <a:off x="8023874" y="2582676"/>
            <a:ext cx="3543562" cy="354356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Interpersonale Gewalt im Sport</a:t>
            </a:r>
            <a:endParaRPr/>
          </a:p>
        </p:txBody>
      </p:sp>
      <p:sp>
        <p:nvSpPr>
          <p:cNvPr id="4" name="Content Placeholder 3"/>
          <p:cNvSpPr>
            <a:spLocks noGrp="1"/>
          </p:cNvSpPr>
          <p:nvPr>
            <p:ph sz="half" idx="1"/>
          </p:nvPr>
        </p:nvSpPr>
        <p:spPr bwMode="auto"/>
        <p:txBody>
          <a:bodyPr/>
          <a:lstStyle/>
          <a:p>
            <a:pPr>
              <a:defRPr/>
            </a:pPr>
            <a:endParaRPr lang="en-US" sz="1800"/>
          </a:p>
          <a:p>
            <a:pPr>
              <a:defRPr/>
            </a:pPr>
            <a:r>
              <a:rPr lang="en-US" sz="1800"/>
              <a:t>Interpersonale Gewalt ist die </a:t>
            </a:r>
            <a:r>
              <a:rPr lang="en-US" sz="1800" b="1">
                <a:solidFill>
                  <a:schemeClr val="accent2"/>
                </a:solidFill>
              </a:rPr>
              <a:t>absichtliche Anwendung </a:t>
            </a:r>
            <a:r>
              <a:rPr lang="en-US" sz="1800"/>
              <a:t>von </a:t>
            </a:r>
            <a:r>
              <a:rPr lang="en-US" sz="1800" b="1">
                <a:solidFill>
                  <a:schemeClr val="accent2"/>
                </a:solidFill>
              </a:rPr>
              <a:t>Gewalt</a:t>
            </a:r>
            <a:r>
              <a:rPr lang="en-US" sz="1800"/>
              <a:t> oder </a:t>
            </a:r>
            <a:r>
              <a:rPr lang="en-US" sz="1800" b="1">
                <a:solidFill>
                  <a:schemeClr val="accent2"/>
                </a:solidFill>
              </a:rPr>
              <a:t>Macht</a:t>
            </a:r>
            <a:r>
              <a:rPr lang="en-US" sz="1800"/>
              <a:t> gegen andere Personen durch Einzelpersonen oder eine kleine Gruppe von Personen.</a:t>
            </a:r>
            <a:endParaRPr/>
          </a:p>
          <a:p>
            <a:pPr>
              <a:defRPr/>
            </a:pPr>
            <a:endParaRPr lang="en-US" sz="1800"/>
          </a:p>
          <a:p>
            <a:pPr>
              <a:defRPr/>
            </a:pPr>
            <a:r>
              <a:rPr lang="en-US" sz="1800" b="1">
                <a:solidFill>
                  <a:schemeClr val="accent2"/>
                </a:solidFill>
              </a:rPr>
              <a:t>Formen:</a:t>
            </a:r>
            <a:endParaRPr lang="en-US" sz="1800"/>
          </a:p>
          <a:p>
            <a:pPr marL="457200" indent="-457200">
              <a:buFont typeface="Wingdings"/>
              <a:buChar char="§"/>
              <a:defRPr/>
            </a:pPr>
            <a:r>
              <a:rPr lang="en-US" sz="1800"/>
              <a:t>Psychische Gewalt</a:t>
            </a:r>
            <a:endParaRPr/>
          </a:p>
          <a:p>
            <a:pPr marL="457200" indent="-457200">
              <a:buFont typeface="Wingdings"/>
              <a:buChar char="§"/>
              <a:defRPr/>
            </a:pPr>
            <a:r>
              <a:rPr lang="en-US" sz="1800"/>
              <a:t>Vernachlässigung</a:t>
            </a:r>
            <a:endParaRPr/>
          </a:p>
          <a:p>
            <a:pPr marL="457200" indent="-457200">
              <a:buFont typeface="Wingdings"/>
              <a:buChar char="§"/>
              <a:defRPr/>
            </a:pPr>
            <a:r>
              <a:rPr lang="en-US" sz="1800"/>
              <a:t>Körperliche Gewalt</a:t>
            </a:r>
            <a:endParaRPr/>
          </a:p>
          <a:p>
            <a:pPr marL="457200" indent="-457200">
              <a:buFont typeface="Wingdings"/>
              <a:buChar char="§"/>
              <a:defRPr/>
            </a:pPr>
            <a:r>
              <a:rPr lang="en-US" sz="1800"/>
              <a:t>Sexualisierte Gewalt (mit und ohne Körperkontakt)</a:t>
            </a:r>
            <a:endParaRPr/>
          </a:p>
          <a:p>
            <a:pPr marL="457200" indent="-457200">
              <a:buFont typeface="Arial"/>
              <a:buChar char="•"/>
              <a:defRPr/>
            </a:pPr>
            <a:endParaRPr lang="en-US" sz="1800"/>
          </a:p>
          <a:p>
            <a:pPr>
              <a:defRPr/>
            </a:pPr>
            <a:r>
              <a:rPr lang="en-US" sz="1800"/>
              <a:t>Jede Form der Gewalt verstößt gegen </a:t>
            </a:r>
            <a:r>
              <a:rPr lang="en-US" sz="1800" b="1">
                <a:solidFill>
                  <a:schemeClr val="accent2"/>
                </a:solidFill>
              </a:rPr>
              <a:t>Kinder- und Menschenrechte </a:t>
            </a:r>
            <a:r>
              <a:rPr lang="en-US" sz="1800"/>
              <a:t>und ist </a:t>
            </a:r>
            <a:r>
              <a:rPr lang="en-US" sz="1800" b="1">
                <a:solidFill>
                  <a:schemeClr val="accent2"/>
                </a:solidFill>
              </a:rPr>
              <a:t>schädigend</a:t>
            </a:r>
            <a:r>
              <a:rPr lang="en-US" sz="1800"/>
              <a:t> für die Betroffenen. </a:t>
            </a:r>
            <a:endParaRPr/>
          </a:p>
          <a:p>
            <a:pPr>
              <a:defRPr/>
            </a:pP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13</a:t>
            </a:fld>
            <a:endParaRPr lang="de-DE"/>
          </a:p>
        </p:txBody>
      </p:sp>
      <p:pic>
        <p:nvPicPr>
          <p:cNvPr id="9" name="Picture 8"/>
          <p:cNvPicPr>
            <a:picLocks noChangeAspect="1"/>
          </p:cNvPicPr>
          <p:nvPr/>
        </p:nvPicPr>
        <p:blipFill>
          <a:blip r:embed="rId3"/>
          <a:stretch/>
        </p:blipFill>
        <p:spPr bwMode="auto">
          <a:xfrm>
            <a:off x="5920956" y="232371"/>
            <a:ext cx="1396676" cy="1401683"/>
          </a:xfrm>
          <a:prstGeom prst="rect">
            <a:avLst/>
          </a:prstGeom>
        </p:spPr>
      </p:pic>
      <p:sp>
        <p:nvSpPr>
          <p:cNvPr id="11" name="Inhaltsplatzhalter 4"/>
          <p:cNvSpPr txBox="1"/>
          <p:nvPr/>
        </p:nvSpPr>
        <p:spPr bwMode="auto">
          <a:xfrm>
            <a:off x="8472264" y="5858108"/>
            <a:ext cx="2492495" cy="523220"/>
          </a:xfrm>
          <a:prstGeom prst="rect">
            <a:avLst/>
          </a:prstGeom>
        </p:spPr>
        <p:txBody>
          <a:bodyPr vert="horz" wrap="square" lIns="0" tIns="45720" rIns="0" bIns="45720" rtlCol="0">
            <a:sp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defTabSz="914400">
              <a:spcBef>
                <a:spcPts val="0"/>
              </a:spcBef>
              <a:buNone/>
              <a:defRPr/>
            </a:pPr>
            <a:r>
              <a:rPr lang="de-DE" sz="1200" b="0" i="0" u="none" strike="noStrike" cap="none" spc="0">
                <a:ln>
                  <a:noFill/>
                </a:ln>
                <a:solidFill>
                  <a:srgbClr val="0053A4"/>
                </a:solidFill>
                <a:latin typeface="Calibri"/>
                <a:cs typeface="Arial"/>
              </a:rPr>
              <a:t>(Ohlert et al., 2020;</a:t>
            </a:r>
            <a:r>
              <a:rPr lang="de-DE"/>
              <a:t> </a:t>
            </a:r>
            <a:r>
              <a:rPr lang="de-DE" sz="1200" b="0" i="0" u="none" strike="noStrike" cap="none" spc="0">
                <a:ln>
                  <a:noFill/>
                </a:ln>
                <a:solidFill>
                  <a:srgbClr val="0053A4"/>
                </a:solidFill>
                <a:latin typeface="Calibri"/>
                <a:cs typeface="Arial"/>
              </a:rPr>
              <a:t>Rulofs et al., 2016; World Health Organisation, 2002)</a:t>
            </a:r>
            <a:endParaRPr sz="1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Interpersonale Gewalt im Sport</a:t>
            </a:r>
            <a:endParaRPr/>
          </a:p>
        </p:txBody>
      </p:sp>
      <p:sp>
        <p:nvSpPr>
          <p:cNvPr id="4" name="Content Placeholder 3"/>
          <p:cNvSpPr>
            <a:spLocks noGrp="1"/>
          </p:cNvSpPr>
          <p:nvPr>
            <p:ph sz="half" idx="1"/>
          </p:nvPr>
        </p:nvSpPr>
        <p:spPr bwMode="auto"/>
        <p:txBody>
          <a:bodyPr/>
          <a:lstStyle/>
          <a:p>
            <a:pPr>
              <a:defRPr/>
            </a:pPr>
            <a:r>
              <a:rPr lang="de-DE" sz="1800" b="1">
                <a:solidFill>
                  <a:schemeClr val="accent2"/>
                </a:solidFill>
              </a:rPr>
              <a:t>Psychische Gewalt</a:t>
            </a:r>
            <a:endParaRPr lang="de-DE" sz="1800">
              <a:solidFill>
                <a:schemeClr val="accent2"/>
              </a:solidFill>
            </a:endParaRPr>
          </a:p>
          <a:p>
            <a:pPr marL="342900" indent="-342900">
              <a:buFont typeface="Wingdings"/>
              <a:buChar char="§"/>
              <a:defRPr/>
            </a:pPr>
            <a:r>
              <a:rPr lang="de-DE" sz="1800"/>
              <a:t>Äußerungen, Handlungen sowie Haltungen, die einen </a:t>
            </a:r>
            <a:r>
              <a:rPr lang="de-DE" sz="1800" b="1">
                <a:solidFill>
                  <a:schemeClr val="accent2"/>
                </a:solidFill>
              </a:rPr>
              <a:t>Mitmenschen beleidigen</a:t>
            </a:r>
            <a:r>
              <a:rPr lang="de-DE" sz="1800"/>
              <a:t>, </a:t>
            </a:r>
            <a:r>
              <a:rPr lang="de-DE" sz="1800" b="1">
                <a:solidFill>
                  <a:schemeClr val="accent2"/>
                </a:solidFill>
              </a:rPr>
              <a:t>herabsetzen</a:t>
            </a:r>
            <a:r>
              <a:rPr lang="de-DE" sz="1800"/>
              <a:t>,</a:t>
            </a:r>
            <a:r>
              <a:rPr lang="de-DE" sz="1800" b="1">
                <a:solidFill>
                  <a:schemeClr val="accent2"/>
                </a:solidFill>
              </a:rPr>
              <a:t> überfordern </a:t>
            </a:r>
            <a:r>
              <a:rPr lang="de-DE" sz="1800"/>
              <a:t>und das Gefühl von eigener </a:t>
            </a:r>
            <a:r>
              <a:rPr lang="de-DE" sz="1800" b="1">
                <a:solidFill>
                  <a:schemeClr val="accent2"/>
                </a:solidFill>
              </a:rPr>
              <a:t>Wertlosigkeit vermitteln </a:t>
            </a:r>
            <a:endParaRPr/>
          </a:p>
          <a:p>
            <a:pPr marL="342900" indent="-342900">
              <a:buFont typeface="Wingdings"/>
              <a:buChar char="§"/>
              <a:defRPr/>
            </a:pPr>
            <a:r>
              <a:rPr lang="de-DE" sz="1800">
                <a:solidFill>
                  <a:schemeClr val="tx1"/>
                </a:solidFill>
              </a:rPr>
              <a:t>Handlungen ohne Körperkontakt, die der </a:t>
            </a:r>
            <a:r>
              <a:rPr lang="de-DE" sz="1800" b="1">
                <a:solidFill>
                  <a:schemeClr val="accent2"/>
                </a:solidFill>
              </a:rPr>
              <a:t>psychischen Gesundheit </a:t>
            </a:r>
            <a:r>
              <a:rPr lang="de-DE" sz="1800">
                <a:solidFill>
                  <a:schemeClr val="tx1"/>
                </a:solidFill>
              </a:rPr>
              <a:t>und/oder geistigen/sozialen </a:t>
            </a:r>
            <a:r>
              <a:rPr lang="de-DE" sz="1800" b="1">
                <a:solidFill>
                  <a:schemeClr val="accent2"/>
                </a:solidFill>
              </a:rPr>
              <a:t>Entwicklung</a:t>
            </a:r>
            <a:r>
              <a:rPr lang="de-DE" sz="1800">
                <a:solidFill>
                  <a:schemeClr val="tx1"/>
                </a:solidFill>
              </a:rPr>
              <a:t> schaden</a:t>
            </a:r>
            <a:endParaRPr/>
          </a:p>
          <a:p>
            <a:pPr marL="342900" indent="-342900">
              <a:buFont typeface="Wingdings"/>
              <a:buChar char="§"/>
              <a:defRPr/>
            </a:pPr>
            <a:r>
              <a:rPr lang="de-DE" sz="1800"/>
              <a:t>Bspw.: Anschreien, Drohungen, extreme Kritik, Ignorieren, etc.</a:t>
            </a:r>
            <a:endParaRPr/>
          </a:p>
          <a:p>
            <a:pPr marL="380990" indent="-380990">
              <a:defRPr/>
            </a:pPr>
            <a:endParaRPr lang="de-DE" sz="1800"/>
          </a:p>
          <a:p>
            <a:pPr marL="380990" indent="-380990">
              <a:defRPr/>
            </a:pPr>
            <a:r>
              <a:rPr lang="de-DE" sz="1800" b="1">
                <a:solidFill>
                  <a:schemeClr val="accent2"/>
                </a:solidFill>
              </a:rPr>
              <a:t>Vernachlässigung</a:t>
            </a:r>
            <a:endParaRPr lang="de-DE" sz="1800">
              <a:solidFill>
                <a:schemeClr val="accent2"/>
              </a:solidFill>
            </a:endParaRPr>
          </a:p>
          <a:p>
            <a:pPr marL="380990" indent="-380990">
              <a:buFont typeface="Wingdings"/>
              <a:buChar char="§"/>
              <a:defRPr/>
            </a:pPr>
            <a:r>
              <a:rPr lang="de-DE" sz="1800"/>
              <a:t>Wiederholte oder andauernde </a:t>
            </a:r>
            <a:r>
              <a:rPr lang="de-DE" sz="1800" b="1">
                <a:solidFill>
                  <a:schemeClr val="accent2"/>
                </a:solidFill>
              </a:rPr>
              <a:t>Unterlassung fürsorglichen Handelns </a:t>
            </a:r>
            <a:r>
              <a:rPr lang="de-DE" sz="1800"/>
              <a:t>durch verantwortliche Personen, das zur Sicherung der seelischen und körperlichen Bedürfnisse des Kindes bzw. Jugendlichen notwendig wäre</a:t>
            </a:r>
            <a:endParaRPr/>
          </a:p>
          <a:p>
            <a:pPr marL="380990" indent="-380990">
              <a:buFont typeface="Wingdings"/>
              <a:buChar char="§"/>
              <a:defRPr/>
            </a:pPr>
            <a:r>
              <a:rPr lang="de-DE" sz="1800"/>
              <a:t>Bspw.: Inadäquate Betreuung, fehlende Sicherheitsstandards, unzureichende medizinische Versorgung</a:t>
            </a:r>
            <a:endParaRPr/>
          </a:p>
          <a:p>
            <a:pPr>
              <a:defRPr/>
            </a:pP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14</a:t>
            </a:fld>
            <a:endParaRPr lang="de-DE"/>
          </a:p>
        </p:txBody>
      </p:sp>
      <p:pic>
        <p:nvPicPr>
          <p:cNvPr id="9" name="Picture 8"/>
          <p:cNvPicPr>
            <a:picLocks noChangeAspect="1"/>
          </p:cNvPicPr>
          <p:nvPr/>
        </p:nvPicPr>
        <p:blipFill>
          <a:blip r:embed="rId3"/>
          <a:stretch/>
        </p:blipFill>
        <p:spPr bwMode="auto">
          <a:xfrm>
            <a:off x="5920956" y="232371"/>
            <a:ext cx="1396676" cy="1401683"/>
          </a:xfrm>
          <a:prstGeom prst="rect">
            <a:avLst/>
          </a:prstGeom>
        </p:spPr>
      </p:pic>
      <p:sp>
        <p:nvSpPr>
          <p:cNvPr id="8" name="Inhaltsplatzhalter 4"/>
          <p:cNvSpPr txBox="1"/>
          <p:nvPr/>
        </p:nvSpPr>
        <p:spPr bwMode="auto">
          <a:xfrm>
            <a:off x="8472264" y="5858108"/>
            <a:ext cx="2492495" cy="523220"/>
          </a:xfrm>
          <a:prstGeom prst="rect">
            <a:avLst/>
          </a:prstGeom>
        </p:spPr>
        <p:txBody>
          <a:bodyPr vert="horz" wrap="square" lIns="0" tIns="45720" rIns="0" bIns="45720" rtlCol="0">
            <a:sp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defTabSz="914400">
              <a:spcBef>
                <a:spcPts val="0"/>
              </a:spcBef>
              <a:buNone/>
              <a:defRPr/>
            </a:pPr>
            <a:r>
              <a:rPr lang="de-DE" sz="1200" b="0" i="0" u="none" strike="noStrike" cap="none" spc="0">
                <a:ln>
                  <a:noFill/>
                </a:ln>
                <a:solidFill>
                  <a:srgbClr val="0053A4"/>
                </a:solidFill>
                <a:latin typeface="Calibri"/>
                <a:cs typeface="Arial"/>
              </a:rPr>
              <a:t>(Ohlert et al., 2020;</a:t>
            </a:r>
            <a:r>
              <a:rPr lang="de-DE"/>
              <a:t> </a:t>
            </a:r>
            <a:r>
              <a:rPr lang="de-DE" sz="1200" b="0" i="0" u="none" strike="noStrike" cap="none" spc="0">
                <a:ln>
                  <a:noFill/>
                </a:ln>
                <a:solidFill>
                  <a:srgbClr val="0053A4"/>
                </a:solidFill>
                <a:latin typeface="Calibri"/>
                <a:cs typeface="Arial"/>
              </a:rPr>
              <a:t>Rulofs et al., 2016; World Health Organisation, 2002)</a:t>
            </a:r>
            <a:endParaRPr sz="1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Interpersonale Gewalt im Sport</a:t>
            </a:r>
            <a:endParaRPr/>
          </a:p>
        </p:txBody>
      </p:sp>
      <p:sp>
        <p:nvSpPr>
          <p:cNvPr id="4" name="Content Placeholder 3"/>
          <p:cNvSpPr>
            <a:spLocks noGrp="1"/>
          </p:cNvSpPr>
          <p:nvPr>
            <p:ph sz="half" idx="1"/>
          </p:nvPr>
        </p:nvSpPr>
        <p:spPr bwMode="auto"/>
        <p:txBody>
          <a:bodyPr/>
          <a:lstStyle/>
          <a:p>
            <a:pPr>
              <a:defRPr/>
            </a:pPr>
            <a:r>
              <a:rPr lang="de-DE" sz="1800" b="1">
                <a:solidFill>
                  <a:schemeClr val="accent2"/>
                </a:solidFill>
              </a:rPr>
              <a:t>Körperliche Gewalt</a:t>
            </a:r>
            <a:endParaRPr lang="de-DE" sz="1800">
              <a:solidFill>
                <a:schemeClr val="accent2"/>
              </a:solidFill>
            </a:endParaRPr>
          </a:p>
          <a:p>
            <a:pPr marL="342900" indent="-342900">
              <a:buFont typeface="Wingdings"/>
              <a:buChar char="§"/>
              <a:defRPr/>
            </a:pPr>
            <a:r>
              <a:rPr lang="de-DE" sz="1800"/>
              <a:t>Einzelne oder wiederholte Handlungen, die eine </a:t>
            </a:r>
            <a:r>
              <a:rPr lang="de-DE" sz="1800" b="1">
                <a:solidFill>
                  <a:schemeClr val="accent2"/>
                </a:solidFill>
              </a:rPr>
              <a:t>tatsächliche</a:t>
            </a:r>
            <a:r>
              <a:rPr lang="de-DE" sz="1800"/>
              <a:t> oder </a:t>
            </a:r>
            <a:r>
              <a:rPr lang="de-DE" sz="1800" b="1">
                <a:solidFill>
                  <a:schemeClr val="accent2"/>
                </a:solidFill>
              </a:rPr>
              <a:t>potentielle körperliche Schädigung</a:t>
            </a:r>
            <a:r>
              <a:rPr lang="de-DE" sz="1800"/>
              <a:t> bei den Betroffenen hervorruft</a:t>
            </a:r>
            <a:endParaRPr/>
          </a:p>
          <a:p>
            <a:pPr marL="342900" indent="-342900">
              <a:buFont typeface="Wingdings"/>
              <a:buChar char="§"/>
              <a:defRPr/>
            </a:pPr>
            <a:r>
              <a:rPr lang="de-DE" sz="1800"/>
              <a:t>Im Sportkontext bspw. Schubsen, Treten, mit Gegenständen werfen, festhalten</a:t>
            </a:r>
            <a:endParaRPr/>
          </a:p>
          <a:p>
            <a:pPr marL="342900" indent="-342900">
              <a:buFont typeface="Wingdings"/>
              <a:buChar char="§"/>
              <a:defRPr/>
            </a:pPr>
            <a:r>
              <a:rPr lang="de-DE" sz="1800"/>
              <a:t>Teilweise wird hierunter auch </a:t>
            </a:r>
            <a:r>
              <a:rPr lang="de-DE" sz="1800" b="1">
                <a:solidFill>
                  <a:schemeClr val="accent2"/>
                </a:solidFill>
              </a:rPr>
              <a:t>erzwungenes Training </a:t>
            </a:r>
            <a:r>
              <a:rPr lang="de-DE" sz="1800"/>
              <a:t>bei völliger Erschöpfung oder Verletzung eingeordnet</a:t>
            </a:r>
            <a:endParaRPr/>
          </a:p>
          <a:p>
            <a:pPr>
              <a:defRPr/>
            </a:pPr>
            <a:endParaRPr lang="de-DE" sz="1800" b="1"/>
          </a:p>
          <a:p>
            <a:pPr>
              <a:defRPr/>
            </a:pPr>
            <a:r>
              <a:rPr lang="de-DE" sz="1800" b="1">
                <a:solidFill>
                  <a:schemeClr val="accent2"/>
                </a:solidFill>
              </a:rPr>
              <a:t>Sexualisierte Gewalt</a:t>
            </a:r>
            <a:endParaRPr lang="de-DE" sz="1800">
              <a:solidFill>
                <a:schemeClr val="accent2"/>
              </a:solidFill>
            </a:endParaRPr>
          </a:p>
          <a:p>
            <a:pPr marL="380990" indent="-380990">
              <a:buFont typeface="Wingdings"/>
              <a:buChar char="§"/>
              <a:defRPr/>
            </a:pPr>
            <a:r>
              <a:rPr lang="de-DE" sz="1800"/>
              <a:t>Sexualisierte Gewalt umfasst alle </a:t>
            </a:r>
            <a:r>
              <a:rPr lang="de-DE" sz="1800" b="1">
                <a:solidFill>
                  <a:schemeClr val="accent2"/>
                </a:solidFill>
              </a:rPr>
              <a:t>sexuellen Handlungen</a:t>
            </a:r>
            <a:r>
              <a:rPr lang="de-DE" sz="1800"/>
              <a:t>, die einem Menschen </a:t>
            </a:r>
            <a:r>
              <a:rPr lang="de-DE" sz="1800" b="1">
                <a:solidFill>
                  <a:schemeClr val="accent2"/>
                </a:solidFill>
              </a:rPr>
              <a:t>aufgedrängt oder aufgezwungen </a:t>
            </a:r>
            <a:r>
              <a:rPr lang="de-DE" sz="1800"/>
              <a:t>werden</a:t>
            </a:r>
            <a:endParaRPr/>
          </a:p>
          <a:p>
            <a:pPr marL="380990" indent="-380990">
              <a:buFont typeface="Wingdings"/>
              <a:buChar char="§"/>
              <a:defRPr/>
            </a:pPr>
            <a:r>
              <a:rPr lang="de-DE" sz="1800"/>
              <a:t>Akt der Aggression und des </a:t>
            </a:r>
            <a:r>
              <a:rPr lang="de-DE" sz="1800" b="1">
                <a:solidFill>
                  <a:schemeClr val="accent2"/>
                </a:solidFill>
              </a:rPr>
              <a:t>Macht­missbrauchs</a:t>
            </a:r>
            <a:r>
              <a:rPr lang="de-DE" sz="1800"/>
              <a:t>, dient nicht der sexuellen Befriedigung des Täters* der Täterin</a:t>
            </a:r>
            <a:endParaRPr/>
          </a:p>
          <a:p>
            <a:pPr marL="380990" indent="-380990">
              <a:buFont typeface="Wingdings"/>
              <a:buChar char="§"/>
              <a:defRPr/>
            </a:pPr>
            <a:r>
              <a:rPr lang="de-DE" sz="1800"/>
              <a:t>Bspw. im Sport: Unangemessene Blicke, Kommentare oder Berührungen, bis hin zu schwerer sexualisierter Gewalt</a:t>
            </a:r>
            <a:endParaRPr/>
          </a:p>
          <a:p>
            <a:pPr marL="380990" indent="-380990">
              <a:buFont typeface="Wingdings"/>
              <a:buChar char="§"/>
              <a:defRPr/>
            </a:pPr>
            <a:r>
              <a:rPr lang="de-DE" sz="1800" i="1"/>
              <a:t>Sexualisierte Handlungen an Kindern sind immer als sexualisierte Gewalt einzustufen!</a:t>
            </a:r>
            <a:endParaRPr lang="de-DE" sz="1800"/>
          </a:p>
          <a:p>
            <a:pPr>
              <a:defRPr/>
            </a:pP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15</a:t>
            </a:fld>
            <a:endParaRPr lang="de-DE"/>
          </a:p>
        </p:txBody>
      </p:sp>
      <p:pic>
        <p:nvPicPr>
          <p:cNvPr id="9" name="Picture 8"/>
          <p:cNvPicPr>
            <a:picLocks noChangeAspect="1"/>
          </p:cNvPicPr>
          <p:nvPr/>
        </p:nvPicPr>
        <p:blipFill>
          <a:blip r:embed="rId3"/>
          <a:stretch/>
        </p:blipFill>
        <p:spPr bwMode="auto">
          <a:xfrm>
            <a:off x="5920956" y="232371"/>
            <a:ext cx="1396676" cy="1401683"/>
          </a:xfrm>
          <a:prstGeom prst="rect">
            <a:avLst/>
          </a:prstGeom>
        </p:spPr>
      </p:pic>
      <p:sp>
        <p:nvSpPr>
          <p:cNvPr id="8" name="Inhaltsplatzhalter 4"/>
          <p:cNvSpPr txBox="1"/>
          <p:nvPr/>
        </p:nvSpPr>
        <p:spPr bwMode="auto">
          <a:xfrm>
            <a:off x="8472264" y="5858108"/>
            <a:ext cx="2492495" cy="523220"/>
          </a:xfrm>
          <a:prstGeom prst="rect">
            <a:avLst/>
          </a:prstGeom>
        </p:spPr>
        <p:txBody>
          <a:bodyPr vert="horz" wrap="square" lIns="0" tIns="45720" rIns="0" bIns="45720" rtlCol="0">
            <a:sp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defTabSz="914400">
              <a:spcBef>
                <a:spcPts val="0"/>
              </a:spcBef>
              <a:buNone/>
              <a:defRPr/>
            </a:pPr>
            <a:r>
              <a:rPr lang="de-DE" sz="1200" b="0" i="0" u="none" strike="noStrike" cap="none" spc="0">
                <a:ln>
                  <a:noFill/>
                </a:ln>
                <a:solidFill>
                  <a:srgbClr val="0053A4"/>
                </a:solidFill>
                <a:latin typeface="Calibri"/>
                <a:cs typeface="Arial"/>
              </a:rPr>
              <a:t>(Ohlert et al., 2020;</a:t>
            </a:r>
            <a:r>
              <a:rPr lang="de-DE"/>
              <a:t> </a:t>
            </a:r>
            <a:r>
              <a:rPr lang="de-DE" sz="1200" b="0" i="0" u="none" strike="noStrike" cap="none" spc="0">
                <a:ln>
                  <a:noFill/>
                </a:ln>
                <a:solidFill>
                  <a:srgbClr val="0053A4"/>
                </a:solidFill>
                <a:latin typeface="Calibri"/>
                <a:cs typeface="Arial"/>
              </a:rPr>
              <a:t>Rulofs et al., 2016; World Health Organisation, 2002)</a:t>
            </a:r>
            <a:endParaRPr sz="1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 name="Inhaltsplatzhalter 4"/>
          <p:cNvSpPr>
            <a:spLocks noGrp="1"/>
          </p:cNvSpPr>
          <p:nvPr>
            <p:ph sz="half" idx="1"/>
          </p:nvPr>
        </p:nvSpPr>
        <p:spPr bwMode="auto"/>
        <p:txBody>
          <a:bodyPr>
            <a:normAutofit/>
          </a:bodyPr>
          <a:lstStyle/>
          <a:p>
            <a:pPr>
              <a:defRPr/>
            </a:pPr>
            <a:r>
              <a:rPr lang="de-DE" b="1">
                <a:solidFill>
                  <a:schemeClr val="tx1"/>
                </a:solidFill>
              </a:rPr>
              <a:t>Studie „Sicher Im Sport“ (2022) in Sportvereinen</a:t>
            </a:r>
            <a:endParaRPr b="1">
              <a:solidFill>
                <a:schemeClr val="tx1"/>
              </a:solidFill>
            </a:endParaRPr>
          </a:p>
          <a:p>
            <a:pPr>
              <a:defRPr/>
            </a:pPr>
            <a:r>
              <a:rPr lang="de-DE"/>
              <a:t>70% der Befragten haben interpersonale Gewalt </a:t>
            </a:r>
            <a:r>
              <a:rPr lang="de-DE" b="1">
                <a:solidFill>
                  <a:schemeClr val="accent2"/>
                </a:solidFill>
              </a:rPr>
              <a:t>innerhalb</a:t>
            </a:r>
            <a:r>
              <a:rPr lang="de-DE"/>
              <a:t> des Sports erlebt</a:t>
            </a:r>
            <a:endParaRPr/>
          </a:p>
          <a:p>
            <a:pPr lvl="1">
              <a:defRPr/>
            </a:pPr>
            <a:endParaRPr/>
          </a:p>
          <a:p>
            <a:pPr>
              <a:defRPr/>
            </a:pPr>
            <a:r>
              <a:rPr lang="de-DE" b="1"/>
              <a:t>Häufigkeiten der einzelnen Gewaltformen im Sport</a:t>
            </a:r>
            <a:endParaRPr/>
          </a:p>
          <a:p>
            <a:pPr marL="177795" lvl="1" indent="0">
              <a:buNone/>
              <a:defRPr/>
            </a:pPr>
            <a:endParaRPr lang="de-DE"/>
          </a:p>
          <a:p>
            <a:pPr>
              <a:defRPr/>
            </a:pPr>
            <a:endParaRPr lang="de-DE"/>
          </a:p>
        </p:txBody>
      </p:sp>
      <p:sp>
        <p:nvSpPr>
          <p:cNvPr id="3" name="Foliennummernplatzhalter 2"/>
          <p:cNvSpPr>
            <a:spLocks noGrp="1"/>
          </p:cNvSpPr>
          <p:nvPr>
            <p:ph type="sldNum" sz="quarter" idx="14"/>
          </p:nvPr>
        </p:nvSpPr>
        <p:spPr bwMode="auto"/>
        <p:txBody>
          <a:bodyPr/>
          <a:lstStyle/>
          <a:p>
            <a:pPr>
              <a:defRPr/>
            </a:pPr>
            <a:fld id="{43AA54D9-B87A-F84D-86CD-6E00C338952B}" type="slidenum">
              <a:rPr lang="de-DE"/>
              <a:t>16</a:t>
            </a:fld>
            <a:endParaRPr lang="de-DE"/>
          </a:p>
        </p:txBody>
      </p:sp>
      <p:sp>
        <p:nvSpPr>
          <p:cNvPr id="9" name="Inhaltsplatzhalter 4"/>
          <p:cNvSpPr txBox="1"/>
          <p:nvPr/>
        </p:nvSpPr>
        <p:spPr bwMode="auto">
          <a:xfrm>
            <a:off x="9069258" y="5869682"/>
            <a:ext cx="1851278" cy="295622"/>
          </a:xfrm>
          <a:prstGeom prst="rect">
            <a:avLst/>
          </a:prstGeom>
        </p:spPr>
        <p:txBody>
          <a:bodyPr vert="horz" lIns="0" tIns="45720" rIns="0" bIns="45720" rtlCol="0">
            <a:norm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de-DE" sz="1200">
                <a:latin typeface="Calibri"/>
              </a:rPr>
              <a:t>(Rulofs, Gerlach, et al., 2022)</a:t>
            </a:r>
            <a:endParaRPr sz="1200">
              <a:latin typeface="Calibri"/>
            </a:endParaRPr>
          </a:p>
          <a:p>
            <a:pPr lvl="1" algn="r">
              <a:buFontTx/>
              <a:buChar char="-"/>
              <a:defRPr/>
            </a:pPr>
            <a:endParaRPr lang="de-DE" sz="1200">
              <a:latin typeface="Calibri"/>
            </a:endParaRPr>
          </a:p>
          <a:p>
            <a:pPr marL="177795" lvl="1" indent="0" algn="r">
              <a:buFont typeface="Arial"/>
              <a:buNone/>
              <a:defRPr/>
            </a:pPr>
            <a:endParaRPr lang="de-DE" sz="1200">
              <a:latin typeface="Calibri"/>
            </a:endParaRPr>
          </a:p>
          <a:p>
            <a:pPr algn="r">
              <a:defRPr/>
            </a:pPr>
            <a:endParaRPr lang="de-DE" sz="1200">
              <a:latin typeface="Calibri"/>
            </a:endParaRPr>
          </a:p>
        </p:txBody>
      </p:sp>
      <p:sp>
        <p:nvSpPr>
          <p:cNvPr id="4" name="Title 2"/>
          <p:cNvSpPr>
            <a:spLocks noGrp="1"/>
          </p:cNvSpPr>
          <p:nvPr>
            <p:ph type="title"/>
          </p:nvPr>
        </p:nvSpPr>
        <p:spPr bwMode="auto"/>
        <p:txBody>
          <a:bodyPr/>
          <a:lstStyle/>
          <a:p>
            <a:pPr>
              <a:defRPr/>
            </a:pPr>
            <a:r>
              <a:rPr lang="de-DE"/>
              <a:t>Häufigkeit interpersonaler Gewalt</a:t>
            </a:r>
            <a:endParaRPr/>
          </a:p>
        </p:txBody>
      </p:sp>
      <p:graphicFrame>
        <p:nvGraphicFramePr>
          <p:cNvPr id="2" name="Chart 1"/>
          <p:cNvGraphicFramePr>
            <a:graphicFrameLocks xmlns:a="http://schemas.openxmlformats.org/drawingml/2006/main"/>
          </p:cNvGraphicFramePr>
          <p:nvPr/>
        </p:nvGraphicFramePr>
        <p:xfrm>
          <a:off x="631104" y="3124174"/>
          <a:ext cx="7697144" cy="304113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a:picLocks noChangeAspect="1"/>
          </p:cNvPicPr>
          <p:nvPr/>
        </p:nvPicPr>
        <p:blipFill>
          <a:blip r:embed="rId4"/>
          <a:stretch/>
        </p:blipFill>
        <p:spPr bwMode="auto">
          <a:xfrm>
            <a:off x="5920956" y="232371"/>
            <a:ext cx="1396676" cy="140168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 name="Title 9"/>
          <p:cNvSpPr>
            <a:spLocks noGrp="1"/>
          </p:cNvSpPr>
          <p:nvPr>
            <p:ph type="title"/>
          </p:nvPr>
        </p:nvSpPr>
        <p:spPr bwMode="auto">
          <a:xfrm>
            <a:off x="623391" y="481682"/>
            <a:ext cx="9838232" cy="1006294"/>
          </a:xfrm>
        </p:spPr>
        <p:txBody>
          <a:bodyPr>
            <a:normAutofit/>
          </a:bodyPr>
          <a:lstStyle/>
          <a:p>
            <a:pPr>
              <a:defRPr/>
            </a:pPr>
            <a:r>
              <a:rPr lang="de-DE"/>
              <a:t>Überschneidungen interpersonaler Gewalt</a:t>
            </a:r>
            <a:endParaRPr/>
          </a:p>
        </p:txBody>
      </p:sp>
      <p:sp>
        <p:nvSpPr>
          <p:cNvPr id="5" name="Inhaltsplatzhalter 4"/>
          <p:cNvSpPr>
            <a:spLocks noGrp="1"/>
          </p:cNvSpPr>
          <p:nvPr>
            <p:ph sz="half" idx="1"/>
          </p:nvPr>
        </p:nvSpPr>
        <p:spPr bwMode="auto"/>
        <p:txBody>
          <a:bodyPr>
            <a:normAutofit/>
          </a:bodyPr>
          <a:lstStyle/>
          <a:p>
            <a:pPr marL="0" indent="0">
              <a:defRPr/>
            </a:pPr>
            <a:r>
              <a:rPr lang="de-DE" b="1"/>
              <a:t>Überlappung der Gewalterfahrungen</a:t>
            </a:r>
            <a:endParaRPr b="1"/>
          </a:p>
          <a:p>
            <a:pPr marL="342900" indent="-342900">
              <a:buFont typeface="Wingdings"/>
              <a:buChar char="§"/>
              <a:defRPr/>
            </a:pPr>
            <a:endParaRPr lang="de-DE"/>
          </a:p>
          <a:p>
            <a:pPr marL="342900" indent="-342900">
              <a:buFont typeface="Wingdings"/>
              <a:buChar char="§"/>
              <a:defRPr/>
            </a:pPr>
            <a:r>
              <a:rPr lang="de-DE"/>
              <a:t>Gewalt tritt selten allein auf, sondern </a:t>
            </a:r>
            <a:r>
              <a:rPr lang="de-DE" b="1">
                <a:solidFill>
                  <a:schemeClr val="accent2"/>
                </a:solidFill>
              </a:rPr>
              <a:t>häufig werden mehrere Formen der Gewalt erlebt</a:t>
            </a:r>
            <a:endParaRPr lang="de-DE"/>
          </a:p>
          <a:p>
            <a:pPr>
              <a:defRPr/>
            </a:pPr>
            <a:endParaRPr lang="de-DE"/>
          </a:p>
        </p:txBody>
      </p:sp>
      <p:sp>
        <p:nvSpPr>
          <p:cNvPr id="3" name="Foliennummernplatzhalter 2"/>
          <p:cNvSpPr>
            <a:spLocks noGrp="1"/>
          </p:cNvSpPr>
          <p:nvPr>
            <p:ph type="sldNum" sz="quarter" idx="14"/>
          </p:nvPr>
        </p:nvSpPr>
        <p:spPr bwMode="auto"/>
        <p:txBody>
          <a:bodyPr/>
          <a:lstStyle/>
          <a:p>
            <a:pPr>
              <a:defRPr/>
            </a:pPr>
            <a:fld id="{43AA54D9-B87A-F84D-86CD-6E00C338952B}" type="slidenum">
              <a:rPr lang="de-DE"/>
              <a:t>17</a:t>
            </a:fld>
            <a:endParaRPr lang="de-DE"/>
          </a:p>
        </p:txBody>
      </p:sp>
      <p:sp>
        <p:nvSpPr>
          <p:cNvPr id="2" name="Inhaltsplatzhalter 4"/>
          <p:cNvSpPr txBox="1"/>
          <p:nvPr/>
        </p:nvSpPr>
        <p:spPr bwMode="auto">
          <a:xfrm>
            <a:off x="8856853" y="5445224"/>
            <a:ext cx="1268359" cy="278800"/>
          </a:xfrm>
          <a:prstGeom prst="rect">
            <a:avLst/>
          </a:prstGeom>
        </p:spPr>
        <p:txBody>
          <a:bodyPr vert="horz" lIns="0" tIns="45720" rIns="0" bIns="45720" rtlCol="0">
            <a:no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lvl="1" algn="r">
              <a:buFontTx/>
              <a:buChar char="-"/>
              <a:defRPr/>
            </a:pPr>
            <a:endParaRPr lang="de-DE" sz="1200"/>
          </a:p>
          <a:p>
            <a:pPr marL="177795" lvl="1" indent="0" algn="r">
              <a:buFont typeface="Arial"/>
              <a:buNone/>
              <a:defRPr/>
            </a:pPr>
            <a:endParaRPr lang="de-DE" sz="1200"/>
          </a:p>
          <a:p>
            <a:pPr algn="r">
              <a:defRPr/>
            </a:pPr>
            <a:endParaRPr lang="de-DE" sz="1200"/>
          </a:p>
        </p:txBody>
      </p:sp>
      <p:pic>
        <p:nvPicPr>
          <p:cNvPr id="8" name="Picture 7"/>
          <p:cNvPicPr>
            <a:picLocks noChangeAspect="1"/>
          </p:cNvPicPr>
          <p:nvPr/>
        </p:nvPicPr>
        <p:blipFill>
          <a:blip r:embed="rId3"/>
          <a:stretch/>
        </p:blipFill>
        <p:spPr bwMode="auto">
          <a:xfrm>
            <a:off x="7106615" y="232371"/>
            <a:ext cx="1396676" cy="1401683"/>
          </a:xfrm>
          <a:prstGeom prst="rect">
            <a:avLst/>
          </a:prstGeom>
        </p:spPr>
      </p:pic>
      <p:sp>
        <p:nvSpPr>
          <p:cNvPr id="4" name="Inhaltsplatzhalter 4"/>
          <p:cNvSpPr txBox="1"/>
          <p:nvPr/>
        </p:nvSpPr>
        <p:spPr bwMode="auto">
          <a:xfrm>
            <a:off x="9069258" y="5869682"/>
            <a:ext cx="1851278" cy="295622"/>
          </a:xfrm>
          <a:prstGeom prst="rect">
            <a:avLst/>
          </a:prstGeom>
        </p:spPr>
        <p:txBody>
          <a:bodyPr vert="horz" lIns="0" tIns="45720" rIns="0" bIns="45720" rtlCol="0">
            <a:norm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de-DE" sz="1200">
                <a:latin typeface="Calibri"/>
              </a:rPr>
              <a:t>(Ohlert et al., 2020)</a:t>
            </a:r>
            <a:endParaRPr/>
          </a:p>
          <a:p>
            <a:pPr marL="177795" lvl="1" indent="0" algn="r">
              <a:buFont typeface="Arial"/>
              <a:buNone/>
              <a:defRPr/>
            </a:pPr>
            <a:endParaRPr lang="de-DE" sz="1200">
              <a:latin typeface="Calibri"/>
            </a:endParaRPr>
          </a:p>
          <a:p>
            <a:pPr algn="r">
              <a:defRPr/>
            </a:pPr>
            <a:endParaRPr lang="de-DE" sz="1200">
              <a:latin typeface="Calibri"/>
            </a:endParaRPr>
          </a:p>
        </p:txBody>
      </p:sp>
      <p:pic>
        <p:nvPicPr>
          <p:cNvPr id="15" name="Picture 14"/>
          <p:cNvPicPr>
            <a:picLocks noChangeAspect="1"/>
          </p:cNvPicPr>
          <p:nvPr/>
        </p:nvPicPr>
        <p:blipFill>
          <a:blip r:embed="rId4"/>
          <a:stretch/>
        </p:blipFill>
        <p:spPr bwMode="auto">
          <a:xfrm>
            <a:off x="3255751" y="2638279"/>
            <a:ext cx="5680498" cy="395808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Gewalt im Leistungs- und Breitensport</a:t>
            </a:r>
            <a:endParaRPr/>
          </a:p>
        </p:txBody>
      </p:sp>
      <p:sp>
        <p:nvSpPr>
          <p:cNvPr id="4" name="Content Placeholder 3"/>
          <p:cNvSpPr>
            <a:spLocks noGrp="1"/>
          </p:cNvSpPr>
          <p:nvPr>
            <p:ph sz="half" idx="1"/>
          </p:nvPr>
        </p:nvSpPr>
        <p:spPr bwMode="auto"/>
        <p:txBody>
          <a:bodyPr/>
          <a:lstStyle/>
          <a:p>
            <a:pPr marL="342900" indent="-342900">
              <a:buClr>
                <a:schemeClr val="accent3"/>
              </a:buClr>
              <a:buFont typeface="Wingdings"/>
              <a:buChar char="§"/>
              <a:defRPr/>
            </a:pPr>
            <a:r>
              <a:rPr lang="de-DE" b="1">
                <a:solidFill>
                  <a:schemeClr val="accent2"/>
                </a:solidFill>
              </a:rPr>
              <a:t>Wenig Unterschiede </a:t>
            </a:r>
            <a:r>
              <a:rPr lang="de-DE"/>
              <a:t>zwischen Breiten- und Leistungssport:</a:t>
            </a:r>
            <a:endParaRPr/>
          </a:p>
          <a:p>
            <a:pPr>
              <a:defRPr/>
            </a:pP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18</a:t>
            </a:fld>
            <a:endParaRPr lang="de-DE"/>
          </a:p>
        </p:txBody>
      </p:sp>
      <p:graphicFrame>
        <p:nvGraphicFramePr>
          <p:cNvPr id="7" name="Chart 6"/>
          <p:cNvGraphicFramePr>
            <a:graphicFrameLocks xmlns:a="http://schemas.openxmlformats.org/drawingml/2006/main"/>
          </p:cNvGraphicFramePr>
          <p:nvPr/>
        </p:nvGraphicFramePr>
        <p:xfrm>
          <a:off x="1930991" y="2265273"/>
          <a:ext cx="7222112" cy="3645437"/>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p:cNvPicPr>
            <a:picLocks noChangeAspect="1"/>
          </p:cNvPicPr>
          <p:nvPr/>
        </p:nvPicPr>
        <p:blipFill>
          <a:blip r:embed="rId4"/>
          <a:stretch/>
        </p:blipFill>
        <p:spPr bwMode="auto">
          <a:xfrm>
            <a:off x="6569028" y="232371"/>
            <a:ext cx="1396676" cy="1401683"/>
          </a:xfrm>
          <a:prstGeom prst="rect">
            <a:avLst/>
          </a:prstGeom>
        </p:spPr>
      </p:pic>
      <p:sp>
        <p:nvSpPr>
          <p:cNvPr id="8" name="Inhaltsplatzhalter 4"/>
          <p:cNvSpPr txBox="1"/>
          <p:nvPr/>
        </p:nvSpPr>
        <p:spPr bwMode="auto">
          <a:xfrm>
            <a:off x="9192344" y="5869682"/>
            <a:ext cx="1851278" cy="295622"/>
          </a:xfrm>
          <a:prstGeom prst="rect">
            <a:avLst/>
          </a:prstGeom>
        </p:spPr>
        <p:txBody>
          <a:bodyPr vert="horz" lIns="0" tIns="45720" rIns="0" bIns="45720" rtlCol="0">
            <a:norm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de-DE" sz="1200">
                <a:latin typeface="Calibri"/>
              </a:rPr>
              <a:t>(Rulofs, Gerlach, et al., 2022)</a:t>
            </a:r>
            <a:endParaRPr sz="1200">
              <a:latin typeface="Calibri"/>
            </a:endParaRPr>
          </a:p>
          <a:p>
            <a:pPr lvl="1" algn="r">
              <a:buFontTx/>
              <a:buChar char="-"/>
              <a:defRPr/>
            </a:pPr>
            <a:endParaRPr lang="de-DE" sz="1200">
              <a:latin typeface="Calibri"/>
            </a:endParaRPr>
          </a:p>
          <a:p>
            <a:pPr marL="177795" lvl="1" indent="0" algn="r">
              <a:buFont typeface="Arial"/>
              <a:buNone/>
              <a:defRPr/>
            </a:pPr>
            <a:endParaRPr lang="de-DE" sz="1200">
              <a:latin typeface="Calibri"/>
            </a:endParaRPr>
          </a:p>
          <a:p>
            <a:pPr algn="r">
              <a:defRPr/>
            </a:pPr>
            <a:endParaRPr lang="de-DE" sz="1200">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Ort, Kontext und Täter*innen</a:t>
            </a:r>
            <a:endParaRPr/>
          </a:p>
        </p:txBody>
      </p:sp>
      <p:sp>
        <p:nvSpPr>
          <p:cNvPr id="4" name="Content Placeholder 3"/>
          <p:cNvSpPr>
            <a:spLocks noGrp="1"/>
          </p:cNvSpPr>
          <p:nvPr>
            <p:ph sz="half" idx="1"/>
          </p:nvPr>
        </p:nvSpPr>
        <p:spPr bwMode="auto"/>
        <p:txBody>
          <a:bodyPr/>
          <a:lstStyle/>
          <a:p>
            <a:pPr>
              <a:defRPr/>
            </a:pPr>
            <a:r>
              <a:rPr lang="de-DE" b="1"/>
              <a:t>Ort und Kontext</a:t>
            </a:r>
            <a:endParaRPr/>
          </a:p>
          <a:p>
            <a:pPr marL="342900" indent="-342900">
              <a:buFont typeface="Wingdings"/>
              <a:buChar char="§"/>
              <a:defRPr/>
            </a:pPr>
            <a:r>
              <a:rPr lang="de-DE"/>
              <a:t>Gewalterfahrungen werden sehr häufig in </a:t>
            </a:r>
            <a:r>
              <a:rPr lang="de-DE" b="1">
                <a:solidFill>
                  <a:schemeClr val="accent2"/>
                </a:solidFill>
              </a:rPr>
              <a:t>Sportvereinen</a:t>
            </a:r>
            <a:r>
              <a:rPr lang="de-DE"/>
              <a:t> gemacht </a:t>
            </a:r>
            <a:endParaRPr/>
          </a:p>
          <a:p>
            <a:pPr marL="342900" indent="-342900">
              <a:buFont typeface="Wingdings"/>
              <a:buChar char="§"/>
              <a:defRPr/>
            </a:pPr>
            <a:r>
              <a:rPr lang="de-DE"/>
              <a:t>Vor, während oder nach dem </a:t>
            </a:r>
            <a:r>
              <a:rPr lang="de-DE" b="1">
                <a:solidFill>
                  <a:schemeClr val="accent2"/>
                </a:solidFill>
              </a:rPr>
              <a:t>regulären Training </a:t>
            </a:r>
            <a:endParaRPr/>
          </a:p>
          <a:p>
            <a:pPr marL="342900" indent="-342900">
              <a:buFont typeface="Wingdings"/>
              <a:buChar char="§"/>
              <a:defRPr/>
            </a:pPr>
            <a:r>
              <a:rPr lang="de-DE"/>
              <a:t>Sie finden meist innerhalb der </a:t>
            </a:r>
            <a:r>
              <a:rPr lang="de-DE" b="1">
                <a:solidFill>
                  <a:schemeClr val="accent2"/>
                </a:solidFill>
              </a:rPr>
              <a:t>Sportanlage</a:t>
            </a:r>
            <a:r>
              <a:rPr lang="de-DE"/>
              <a:t> statt (z.B. Sporthalle)</a:t>
            </a:r>
            <a:endParaRPr/>
          </a:p>
          <a:p>
            <a:pPr marL="342900" indent="-342900">
              <a:buFont typeface="Wingdings"/>
              <a:buChar char="§"/>
              <a:defRPr/>
            </a:pPr>
            <a:r>
              <a:rPr lang="de-DE"/>
              <a:t>Weitere Räumlichkeiten sind Umkleiden, Duschen oder Behandlungsräume</a:t>
            </a:r>
            <a:endParaRPr/>
          </a:p>
          <a:p>
            <a:pPr marL="285750" indent="-285750">
              <a:buFont typeface="Arial"/>
              <a:buChar char="•"/>
              <a:defRPr/>
            </a:pPr>
            <a:endParaRPr lang="de-DE"/>
          </a:p>
          <a:p>
            <a:pPr marL="285750" indent="-285750">
              <a:buFont typeface="Arial"/>
              <a:buChar char="•"/>
              <a:defRPr/>
            </a:pPr>
            <a:endParaRPr lang="de-DE"/>
          </a:p>
          <a:p>
            <a:pPr>
              <a:defRPr/>
            </a:pPr>
            <a:r>
              <a:rPr lang="de-DE" b="1"/>
              <a:t>Täter*innen</a:t>
            </a:r>
            <a:endParaRPr/>
          </a:p>
          <a:p>
            <a:pPr marL="342900" indent="-342900">
              <a:buFont typeface="Wingdings"/>
              <a:buChar char="§"/>
              <a:defRPr/>
            </a:pPr>
            <a:r>
              <a:rPr lang="de-DE"/>
              <a:t>Täter*innen sind am häufigsten </a:t>
            </a:r>
            <a:r>
              <a:rPr lang="de-DE" b="1">
                <a:solidFill>
                  <a:schemeClr val="accent2"/>
                </a:solidFill>
              </a:rPr>
              <a:t>Teamkolleg*innen </a:t>
            </a:r>
            <a:r>
              <a:rPr lang="de-DE"/>
              <a:t>oder </a:t>
            </a:r>
            <a:r>
              <a:rPr lang="de-DE" b="1">
                <a:solidFill>
                  <a:schemeClr val="accent2"/>
                </a:solidFill>
              </a:rPr>
              <a:t>(Co-)Trainer*innen</a:t>
            </a:r>
            <a:endParaRPr/>
          </a:p>
          <a:p>
            <a:pPr marL="342900" indent="-342900">
              <a:buFont typeface="Wingdings"/>
              <a:buChar char="§"/>
              <a:defRPr/>
            </a:pPr>
            <a:r>
              <a:rPr lang="de-DE"/>
              <a:t>Einzel- oder Gruppentaten möglich</a:t>
            </a:r>
            <a:endParaRPr/>
          </a:p>
          <a:p>
            <a:pPr marL="342900" indent="-342900">
              <a:buFont typeface="Wingdings"/>
              <a:buChar char="§"/>
              <a:defRPr/>
            </a:pPr>
            <a:r>
              <a:rPr lang="de-DE"/>
              <a:t>Geschlecht der Täter*innen: Es gibt </a:t>
            </a:r>
            <a:r>
              <a:rPr lang="de-DE" b="1">
                <a:solidFill>
                  <a:schemeClr val="accent2"/>
                </a:solidFill>
              </a:rPr>
              <a:t>sowohl männliche als auch weibliche Täter*innen</a:t>
            </a:r>
            <a:r>
              <a:rPr lang="de-DE"/>
              <a:t>; Körperliche und sexualisierte Gewalt durch männliche Täter häufiger</a:t>
            </a:r>
            <a:endParaRPr/>
          </a:p>
          <a:p>
            <a:pPr marL="342900" indent="-342900">
              <a:buFont typeface="Arial"/>
              <a:buChar char="•"/>
              <a:defRPr/>
            </a:pP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19</a:t>
            </a:fld>
            <a:endParaRPr lang="de-DE"/>
          </a:p>
        </p:txBody>
      </p:sp>
      <p:sp>
        <p:nvSpPr>
          <p:cNvPr id="8" name="TextBox 6"/>
          <p:cNvSpPr txBox="1"/>
          <p:nvPr/>
        </p:nvSpPr>
        <p:spPr bwMode="auto">
          <a:xfrm>
            <a:off x="9120336" y="5877272"/>
            <a:ext cx="2016224" cy="461665"/>
          </a:xfrm>
          <a:prstGeom prst="rect">
            <a:avLst/>
          </a:prstGeom>
          <a:noFill/>
        </p:spPr>
        <p:txBody>
          <a:bodyPr wrap="square" rtlCol="0">
            <a:spAutoFit/>
          </a:bodyPr>
          <a:lstStyle/>
          <a:p>
            <a:pPr marL="0" indent="0" algn="r">
              <a:buNone/>
              <a:defRPr/>
            </a:pPr>
            <a:r>
              <a:rPr lang="de-DE" sz="1200">
                <a:latin typeface="Calibri"/>
              </a:rPr>
              <a:t>(Rulofs, Gerlach, et al., 2022</a:t>
            </a:r>
            <a:r>
              <a:rPr lang="de-DE" sz="1200"/>
              <a:t>; </a:t>
            </a:r>
            <a:r>
              <a:rPr lang="en-GB" sz="1200"/>
              <a:t>Hartill et al., 2023)</a:t>
            </a:r>
            <a:endParaRPr lang="de-DE" sz="1200">
              <a:latin typeface="Calibri"/>
            </a:endParaRPr>
          </a:p>
        </p:txBody>
      </p:sp>
      <p:pic>
        <p:nvPicPr>
          <p:cNvPr id="9" name="Picture 8"/>
          <p:cNvPicPr>
            <a:picLocks noChangeAspect="1"/>
          </p:cNvPicPr>
          <p:nvPr/>
        </p:nvPicPr>
        <p:blipFill>
          <a:blip r:embed="rId3"/>
          <a:stretch/>
        </p:blipFill>
        <p:spPr bwMode="auto">
          <a:xfrm>
            <a:off x="8211616" y="47223"/>
            <a:ext cx="2708920" cy="270892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highlight>
                  <a:srgbClr val="FFFF00"/>
                </a:highlight>
              </a:rPr>
              <a:t>((ggf. </a:t>
            </a:r>
            <a:r>
              <a:rPr lang="en-GB">
                <a:highlight>
                  <a:srgbClr val="FFFF00"/>
                </a:highlight>
              </a:rPr>
              <a:t>L</a:t>
            </a:r>
            <a:r>
              <a:rPr>
                <a:highlight>
                  <a:srgbClr val="FFFF00"/>
                </a:highlight>
              </a:rPr>
              <a:t>öschen: Persönliche Vorstellung))</a:t>
            </a:r>
            <a:endParaRPr/>
          </a:p>
        </p:txBody>
      </p:sp>
      <p:sp>
        <p:nvSpPr>
          <p:cNvPr id="3" name="Content Placeholder 2"/>
          <p:cNvSpPr>
            <a:spLocks noGrp="1"/>
          </p:cNvSpPr>
          <p:nvPr>
            <p:ph idx="1"/>
          </p:nvPr>
        </p:nvSpPr>
        <p:spPr bwMode="auto"/>
        <p:txBody>
          <a:bodyPr/>
          <a:lstStyle/>
          <a:p>
            <a:pPr marL="342900" indent="-342900">
              <a:buFont typeface="Wingdings"/>
              <a:buChar char="§"/>
              <a:defRPr/>
            </a:pPr>
            <a:r>
              <a:rPr>
                <a:highlight>
                  <a:srgbClr val="FFFF00"/>
                </a:highlight>
              </a:rPr>
              <a:t>Name</a:t>
            </a:r>
            <a:endParaRPr/>
          </a:p>
          <a:p>
            <a:pPr marL="342900" indent="-342900">
              <a:buFont typeface="Wingdings"/>
              <a:buChar char="§"/>
              <a:defRPr/>
            </a:pPr>
            <a:r>
              <a:rPr>
                <a:highlight>
                  <a:srgbClr val="FFFF00"/>
                </a:highlight>
              </a:rPr>
              <a:t>Beruf</a:t>
            </a:r>
            <a:endParaRPr/>
          </a:p>
          <a:p>
            <a:pPr marL="342900" indent="-342900">
              <a:buFont typeface="Wingdings"/>
              <a:buChar char="§"/>
              <a:defRPr/>
            </a:pPr>
            <a:r>
              <a:rPr>
                <a:highlight>
                  <a:srgbClr val="FFFF00"/>
                </a:highlight>
              </a:rPr>
              <a:t>(nach Wunsch weitere Background-Info einfügen..)</a:t>
            </a:r>
            <a:endParaRPr/>
          </a:p>
          <a:p>
            <a:pPr marL="342900" indent="-342900">
              <a:buFont typeface="Wingdings"/>
              <a:buChar char="§"/>
              <a:defRPr/>
            </a:pPr>
            <a:r>
              <a:rPr lang="en-GB">
                <a:highlight>
                  <a:srgbClr val="FFFF00"/>
                </a:highlight>
              </a:rPr>
              <a:t>G</a:t>
            </a:r>
            <a:r>
              <a:rPr>
                <a:highlight>
                  <a:srgbClr val="FFFF00"/>
                </a:highlight>
              </a:rPr>
              <a:t>gf. Kontaktmöglichkeit</a:t>
            </a:r>
            <a:endParaRPr/>
          </a:p>
        </p:txBody>
      </p:sp>
      <p:sp>
        <p:nvSpPr>
          <p:cNvPr id="6" name="Slide Number Placeholder 5"/>
          <p:cNvSpPr>
            <a:spLocks noGrp="1"/>
          </p:cNvSpPr>
          <p:nvPr>
            <p:ph type="sldNum" sz="quarter" idx="12"/>
          </p:nvPr>
        </p:nvSpPr>
        <p:spPr bwMode="auto"/>
        <p:txBody>
          <a:bodyPr/>
          <a:lstStyle/>
          <a:p>
            <a:pPr>
              <a:defRPr/>
            </a:pPr>
            <a:fld id="{BC6ACECB-09E2-B148-A321-B1DE9C880DE8}" type="slidenum">
              <a:rPr lang="de-DE"/>
              <a:t>2</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Merkmale der betroffenen Personen im Sport</a:t>
            </a:r>
            <a:endParaRPr/>
          </a:p>
        </p:txBody>
      </p:sp>
      <p:sp>
        <p:nvSpPr>
          <p:cNvPr id="4" name="Content Placeholder 3"/>
          <p:cNvSpPr>
            <a:spLocks noGrp="1"/>
          </p:cNvSpPr>
          <p:nvPr>
            <p:ph sz="half" idx="1"/>
          </p:nvPr>
        </p:nvSpPr>
        <p:spPr bwMode="auto"/>
        <p:txBody>
          <a:bodyPr>
            <a:normAutofit fontScale="92500" lnSpcReduction="10000"/>
          </a:bodyPr>
          <a:lstStyle/>
          <a:p>
            <a:pPr>
              <a:defRPr/>
            </a:pPr>
            <a:r>
              <a:rPr lang="de-DE" sz="1900" b="1"/>
              <a:t>Alter:</a:t>
            </a:r>
            <a:endParaRPr sz="1900"/>
          </a:p>
          <a:p>
            <a:pPr marL="342900" indent="-342900">
              <a:buFont typeface="Wingdings"/>
              <a:buChar char="§"/>
              <a:defRPr/>
            </a:pPr>
            <a:r>
              <a:rPr lang="de-DE" sz="1900"/>
              <a:t>Übergriffe </a:t>
            </a:r>
            <a:r>
              <a:rPr lang="de-DE" sz="1900" b="1">
                <a:solidFill>
                  <a:schemeClr val="accent2"/>
                </a:solidFill>
              </a:rPr>
              <a:t>beginnen</a:t>
            </a:r>
            <a:r>
              <a:rPr lang="de-DE" sz="1900"/>
              <a:t> meist im Kindes- oder Jugendalter</a:t>
            </a:r>
            <a:endParaRPr sz="1900"/>
          </a:p>
          <a:p>
            <a:pPr marL="342900" indent="-342900">
              <a:buFont typeface="Wingdings"/>
              <a:buChar char="§"/>
              <a:defRPr/>
            </a:pPr>
            <a:r>
              <a:rPr lang="de-DE" sz="1900"/>
              <a:t>Fortdauern </a:t>
            </a:r>
            <a:r>
              <a:rPr lang="de-DE" sz="1900" b="1">
                <a:solidFill>
                  <a:schemeClr val="accent2"/>
                </a:solidFill>
              </a:rPr>
              <a:t>in das Erwachsenenalter </a:t>
            </a:r>
            <a:r>
              <a:rPr lang="de-DE" sz="1900"/>
              <a:t>hinein</a:t>
            </a:r>
            <a:endParaRPr sz="1900"/>
          </a:p>
          <a:p>
            <a:pPr marL="342900" indent="-342900">
              <a:buFont typeface="Arial"/>
              <a:buChar char="•"/>
              <a:defRPr/>
            </a:pPr>
            <a:endParaRPr lang="de-DE" sz="1900"/>
          </a:p>
          <a:p>
            <a:pPr marL="0" indent="0">
              <a:buNone/>
              <a:defRPr/>
            </a:pPr>
            <a:r>
              <a:rPr lang="de-DE" sz="1900" b="1"/>
              <a:t>Geschlecht:</a:t>
            </a:r>
            <a:endParaRPr lang="de-DE" sz="1900"/>
          </a:p>
          <a:p>
            <a:pPr marL="342900" indent="-342900">
              <a:buFont typeface="Wingdings"/>
              <a:buChar char="§"/>
              <a:defRPr/>
            </a:pPr>
            <a:r>
              <a:rPr lang="de-DE" sz="1900"/>
              <a:t>Männer (64%) </a:t>
            </a:r>
            <a:r>
              <a:rPr lang="de-DE" sz="1900" b="1">
                <a:solidFill>
                  <a:schemeClr val="accent2"/>
                </a:solidFill>
              </a:rPr>
              <a:t>ähnlich häufig betroffen </a:t>
            </a:r>
            <a:r>
              <a:rPr lang="de-DE" sz="1900"/>
              <a:t>wie Frauen (77%)</a:t>
            </a:r>
            <a:endParaRPr sz="1900"/>
          </a:p>
          <a:p>
            <a:pPr marL="342900" indent="-342900">
              <a:buFont typeface="Wingdings"/>
              <a:buChar char="§"/>
              <a:defRPr/>
            </a:pPr>
            <a:r>
              <a:rPr lang="de-DE" sz="1900"/>
              <a:t>Unterschied liegt in der Form der Gewalt: Sexualisierte Gewalt und Vernachlässigung erleben sehr viel häufiger Frauen als Männer im Sport</a:t>
            </a:r>
            <a:endParaRPr/>
          </a:p>
          <a:p>
            <a:pPr marL="0" indent="0">
              <a:buNone/>
              <a:defRPr/>
            </a:pPr>
            <a:endParaRPr lang="de-DE" sz="1900" b="1"/>
          </a:p>
          <a:p>
            <a:pPr marL="0" indent="0">
              <a:buNone/>
              <a:defRPr/>
            </a:pPr>
            <a:r>
              <a:rPr lang="de-DE" sz="1900" b="1"/>
              <a:t>Sexuelle Orientierung:</a:t>
            </a:r>
            <a:endParaRPr sz="1900"/>
          </a:p>
          <a:p>
            <a:pPr marL="342900" indent="-342900">
              <a:buFont typeface="Wingdings"/>
              <a:buChar char="§"/>
              <a:defRPr/>
            </a:pPr>
            <a:r>
              <a:rPr lang="de-DE" sz="1900"/>
              <a:t>Besonders </a:t>
            </a:r>
            <a:r>
              <a:rPr lang="de-DE" sz="1900" b="1">
                <a:solidFill>
                  <a:schemeClr val="accent2"/>
                </a:solidFill>
              </a:rPr>
              <a:t>vulnerable Personengruppen </a:t>
            </a:r>
            <a:r>
              <a:rPr lang="de-DE" sz="1900"/>
              <a:t>im Sport sind Personen, die </a:t>
            </a:r>
            <a:r>
              <a:rPr lang="de-DE" sz="1900" b="1">
                <a:solidFill>
                  <a:schemeClr val="accent2"/>
                </a:solidFill>
              </a:rPr>
              <a:t>nicht heterosexuell </a:t>
            </a:r>
            <a:r>
              <a:rPr lang="de-DE" sz="1900"/>
              <a:t>sind (82%)</a:t>
            </a:r>
            <a:endParaRPr sz="1900"/>
          </a:p>
          <a:p>
            <a:pPr>
              <a:defRPr/>
            </a:pPr>
            <a:endParaRPr lang="de-DE" sz="1900"/>
          </a:p>
          <a:p>
            <a:pPr>
              <a:defRPr/>
            </a:pPr>
            <a:r>
              <a:rPr lang="de-DE" sz="1900" b="1"/>
              <a:t>Behinderung:</a:t>
            </a:r>
            <a:endParaRPr sz="1900"/>
          </a:p>
          <a:p>
            <a:pPr marL="342900" indent="-342900">
              <a:buFont typeface="Wingdings"/>
              <a:buChar char="§"/>
              <a:defRPr/>
            </a:pPr>
            <a:r>
              <a:rPr lang="de-DE" sz="1900"/>
              <a:t>Menschen </a:t>
            </a:r>
            <a:r>
              <a:rPr lang="de-DE" sz="1900" b="1">
                <a:solidFill>
                  <a:schemeClr val="accent2"/>
                </a:solidFill>
              </a:rPr>
              <a:t>mit Behinderungen </a:t>
            </a:r>
            <a:r>
              <a:rPr lang="de-DE" sz="1900"/>
              <a:t>erleiden </a:t>
            </a:r>
            <a:r>
              <a:rPr lang="de-DE" sz="1900" b="1">
                <a:solidFill>
                  <a:schemeClr val="accent2"/>
                </a:solidFill>
              </a:rPr>
              <a:t>häufiger</a:t>
            </a:r>
            <a:r>
              <a:rPr lang="de-DE" sz="1900"/>
              <a:t> Gewalt als Menschen ohne Behinderungen</a:t>
            </a:r>
            <a:endParaRPr sz="1900"/>
          </a:p>
          <a:p>
            <a:pPr>
              <a:defRPr/>
            </a:pPr>
            <a:endParaRPr lang="de-DE" sz="1900"/>
          </a:p>
          <a:p>
            <a:pPr>
              <a:defRPr/>
            </a:pPr>
            <a:r>
              <a:rPr lang="de-DE" sz="1900" b="1"/>
              <a:t>Sportart:</a:t>
            </a:r>
            <a:endParaRPr sz="1900"/>
          </a:p>
          <a:p>
            <a:pPr marL="342900" indent="-342900">
              <a:buFont typeface="Wingdings"/>
              <a:buChar char="§"/>
              <a:defRPr/>
            </a:pPr>
            <a:r>
              <a:rPr lang="de-DE" sz="1900"/>
              <a:t>Interpersonale Gewalt kommt in </a:t>
            </a:r>
            <a:r>
              <a:rPr lang="de-DE" sz="1900" b="1">
                <a:solidFill>
                  <a:schemeClr val="accent2"/>
                </a:solidFill>
              </a:rPr>
              <a:t>allen Sportarten </a:t>
            </a:r>
            <a:r>
              <a:rPr lang="de-DE" sz="1900"/>
              <a:t>in vergleichbarem Ausmaß vor</a:t>
            </a:r>
            <a:endParaRPr/>
          </a:p>
          <a:p>
            <a:pPr marL="342900" indent="-342900">
              <a:buFont typeface="Arial"/>
              <a:buChar char="•"/>
              <a:defRPr/>
            </a:pP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20</a:t>
            </a:fld>
            <a:endParaRPr lang="de-DE"/>
          </a:p>
        </p:txBody>
      </p:sp>
      <p:pic>
        <p:nvPicPr>
          <p:cNvPr id="8" name="Picture 7"/>
          <p:cNvPicPr>
            <a:picLocks noChangeAspect="1"/>
          </p:cNvPicPr>
          <p:nvPr/>
        </p:nvPicPr>
        <p:blipFill>
          <a:blip r:embed="rId3"/>
          <a:stretch/>
        </p:blipFill>
        <p:spPr bwMode="auto">
          <a:xfrm>
            <a:off x="8211616" y="47223"/>
            <a:ext cx="2708920" cy="2708920"/>
          </a:xfrm>
          <a:prstGeom prst="rect">
            <a:avLst/>
          </a:prstGeom>
        </p:spPr>
      </p:pic>
      <p:sp>
        <p:nvSpPr>
          <p:cNvPr id="9" name="Inhaltsplatzhalter 4"/>
          <p:cNvSpPr txBox="1"/>
          <p:nvPr/>
        </p:nvSpPr>
        <p:spPr bwMode="auto">
          <a:xfrm>
            <a:off x="9192344" y="5869682"/>
            <a:ext cx="1851278" cy="295622"/>
          </a:xfrm>
          <a:prstGeom prst="rect">
            <a:avLst/>
          </a:prstGeom>
        </p:spPr>
        <p:txBody>
          <a:bodyPr vert="horz" lIns="0" tIns="45720" rIns="0" bIns="45720" rtlCol="0">
            <a:norm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de-DE" sz="1200">
                <a:latin typeface="Calibri"/>
              </a:rPr>
              <a:t>(Rulofs, Gerlach, et al., 2022)</a:t>
            </a:r>
            <a:endParaRPr sz="1200">
              <a:latin typeface="Calibri"/>
            </a:endParaRPr>
          </a:p>
          <a:p>
            <a:pPr lvl="1" algn="r">
              <a:buFontTx/>
              <a:buChar char="-"/>
              <a:defRPr/>
            </a:pPr>
            <a:endParaRPr lang="de-DE" sz="1200">
              <a:latin typeface="Calibri"/>
            </a:endParaRPr>
          </a:p>
          <a:p>
            <a:pPr marL="177795" lvl="1" indent="0" algn="r">
              <a:buFont typeface="Arial"/>
              <a:buNone/>
              <a:defRPr/>
            </a:pPr>
            <a:endParaRPr lang="de-DE" sz="1200">
              <a:latin typeface="Calibri"/>
            </a:endParaRPr>
          </a:p>
          <a:p>
            <a:pPr algn="r">
              <a:defRPr/>
            </a:pPr>
            <a:endParaRPr lang="de-DE" sz="1200">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el 2"/>
          <p:cNvSpPr>
            <a:spLocks noGrp="1"/>
          </p:cNvSpPr>
          <p:nvPr>
            <p:ph type="title"/>
          </p:nvPr>
        </p:nvSpPr>
        <p:spPr bwMode="auto"/>
        <p:txBody>
          <a:bodyPr/>
          <a:lstStyle/>
          <a:p>
            <a:pPr>
              <a:defRPr/>
            </a:pPr>
            <a:r>
              <a:rPr lang="de-DE"/>
              <a:t>Folgen interpersonaler Gewalt</a:t>
            </a:r>
            <a:endParaRPr/>
          </a:p>
        </p:txBody>
      </p:sp>
      <p:sp>
        <p:nvSpPr>
          <p:cNvPr id="4" name="Inhaltsplatzhalter 3"/>
          <p:cNvSpPr>
            <a:spLocks noGrp="1"/>
          </p:cNvSpPr>
          <p:nvPr>
            <p:ph sz="half" idx="1"/>
          </p:nvPr>
        </p:nvSpPr>
        <p:spPr bwMode="auto">
          <a:xfrm>
            <a:off x="623391" y="1599979"/>
            <a:ext cx="9837312" cy="4179543"/>
          </a:xfrm>
        </p:spPr>
        <p:txBody>
          <a:bodyPr>
            <a:normAutofit lnSpcReduction="10000"/>
          </a:bodyPr>
          <a:lstStyle/>
          <a:p>
            <a:pPr>
              <a:defRPr/>
            </a:pPr>
            <a:r>
              <a:rPr lang="de-DE" b="1">
                <a:solidFill>
                  <a:schemeClr val="tx1"/>
                </a:solidFill>
              </a:rPr>
              <a:t>Auswirkungen interperso</a:t>
            </a:r>
            <a:r>
              <a:rPr lang="de-DE" b="1">
                <a:solidFill>
                  <a:schemeClr val="accent3"/>
                </a:solidFill>
              </a:rPr>
              <a:t>naler</a:t>
            </a:r>
            <a:r>
              <a:rPr lang="de-DE" b="1">
                <a:solidFill>
                  <a:schemeClr val="tx1"/>
                </a:solidFill>
              </a:rPr>
              <a:t> Gewalt auf das Verhalten im Sport:</a:t>
            </a:r>
            <a:endParaRPr>
              <a:solidFill>
                <a:schemeClr val="tx1"/>
              </a:solidFill>
            </a:endParaRPr>
          </a:p>
          <a:p>
            <a:pPr marL="342900" indent="-342900">
              <a:buClr>
                <a:schemeClr val="accent3"/>
              </a:buClr>
              <a:buFont typeface="Wingdings"/>
              <a:buChar char="§"/>
              <a:defRPr/>
            </a:pPr>
            <a:r>
              <a:rPr lang="de-DE" b="1">
                <a:solidFill>
                  <a:schemeClr val="accent2"/>
                </a:solidFill>
              </a:rPr>
              <a:t>Weniger </a:t>
            </a:r>
            <a:r>
              <a:rPr lang="de-DE">
                <a:solidFill>
                  <a:schemeClr val="tx1"/>
                </a:solidFill>
              </a:rPr>
              <a:t>Freude und Motivation</a:t>
            </a:r>
            <a:endParaRPr>
              <a:solidFill>
                <a:schemeClr val="tx1"/>
              </a:solidFill>
            </a:endParaRPr>
          </a:p>
          <a:p>
            <a:pPr marL="342900" indent="-342900">
              <a:buClr>
                <a:schemeClr val="accent3"/>
              </a:buClr>
              <a:buFont typeface="Wingdings"/>
              <a:buChar char="§"/>
              <a:defRPr/>
            </a:pPr>
            <a:r>
              <a:rPr lang="de-DE" b="1">
                <a:solidFill>
                  <a:schemeClr val="accent2"/>
                </a:solidFill>
              </a:rPr>
              <a:t>Missachtung </a:t>
            </a:r>
            <a:r>
              <a:rPr lang="de-DE">
                <a:solidFill>
                  <a:schemeClr val="tx1"/>
                </a:solidFill>
              </a:rPr>
              <a:t>von</a:t>
            </a:r>
            <a:r>
              <a:rPr lang="de-DE" b="1">
                <a:solidFill>
                  <a:schemeClr val="accent2"/>
                </a:solidFill>
              </a:rPr>
              <a:t> </a:t>
            </a:r>
            <a:r>
              <a:rPr lang="de-DE"/>
              <a:t>Regeln, „Schummeln“</a:t>
            </a:r>
            <a:endParaRPr/>
          </a:p>
          <a:p>
            <a:pPr marL="342900" indent="-342900">
              <a:buClr>
                <a:schemeClr val="accent3"/>
              </a:buClr>
              <a:buFont typeface="Wingdings"/>
              <a:buChar char="§"/>
              <a:defRPr/>
            </a:pPr>
            <a:r>
              <a:rPr lang="de-DE" b="1">
                <a:solidFill>
                  <a:schemeClr val="accent2"/>
                </a:solidFill>
              </a:rPr>
              <a:t>Aufhören</a:t>
            </a:r>
            <a:r>
              <a:rPr lang="de-DE"/>
              <a:t> mit dem Sport</a:t>
            </a:r>
            <a:endParaRPr/>
          </a:p>
          <a:p>
            <a:pPr marL="342900" indent="-342900">
              <a:buFont typeface="Arial"/>
              <a:buChar char="•"/>
              <a:defRPr/>
            </a:pPr>
            <a:endParaRPr lang="de-DE"/>
          </a:p>
          <a:p>
            <a:pPr>
              <a:defRPr/>
            </a:pPr>
            <a:r>
              <a:rPr lang="de-DE" b="1">
                <a:solidFill>
                  <a:schemeClr val="tx1"/>
                </a:solidFill>
              </a:rPr>
              <a:t>Folgen für psychische Gesundheit:</a:t>
            </a:r>
            <a:endParaRPr>
              <a:solidFill>
                <a:schemeClr val="tx1"/>
              </a:solidFill>
            </a:endParaRPr>
          </a:p>
          <a:p>
            <a:pPr marL="342900" indent="-342900">
              <a:buClr>
                <a:schemeClr val="accent3"/>
              </a:buClr>
              <a:buFont typeface="Wingdings"/>
              <a:buChar char="§"/>
              <a:defRPr/>
            </a:pPr>
            <a:r>
              <a:rPr lang="de-DE" b="1">
                <a:solidFill>
                  <a:schemeClr val="accent2"/>
                </a:solidFill>
              </a:rPr>
              <a:t>Schlechteres</a:t>
            </a:r>
            <a:r>
              <a:rPr lang="de-DE"/>
              <a:t> Wohlbefinden und </a:t>
            </a:r>
            <a:r>
              <a:rPr lang="de-DE" b="1">
                <a:solidFill>
                  <a:schemeClr val="accent2"/>
                </a:solidFill>
              </a:rPr>
              <a:t>niedrigere Lebensqualität </a:t>
            </a:r>
            <a:endParaRPr b="1">
              <a:solidFill>
                <a:schemeClr val="accent2"/>
              </a:solidFill>
            </a:endParaRPr>
          </a:p>
          <a:p>
            <a:pPr marL="342900" indent="-342900">
              <a:buClr>
                <a:schemeClr val="accent3"/>
              </a:buClr>
              <a:buFont typeface="Wingdings"/>
              <a:buChar char="§"/>
              <a:defRPr/>
            </a:pPr>
            <a:r>
              <a:rPr lang="de-DE" b="1">
                <a:solidFill>
                  <a:schemeClr val="accent2"/>
                </a:solidFill>
              </a:rPr>
              <a:t>Niedrigeres Selbstbewusstsein</a:t>
            </a:r>
            <a:endParaRPr b="1">
              <a:solidFill>
                <a:schemeClr val="accent2"/>
              </a:solidFill>
            </a:endParaRPr>
          </a:p>
          <a:p>
            <a:pPr marL="342900" indent="-342900">
              <a:buClr>
                <a:schemeClr val="accent3"/>
              </a:buClr>
              <a:buFont typeface="Wingdings"/>
              <a:buChar char="§"/>
              <a:defRPr/>
            </a:pPr>
            <a:r>
              <a:rPr lang="de-DE"/>
              <a:t>Begünstigt die </a:t>
            </a:r>
            <a:r>
              <a:rPr lang="de-DE" b="1">
                <a:solidFill>
                  <a:schemeClr val="accent2"/>
                </a:solidFill>
              </a:rPr>
              <a:t>Entwicklung psychischer Probleme </a:t>
            </a:r>
            <a:r>
              <a:rPr lang="de-DE"/>
              <a:t>(z.B. Angst- oder Essstörungen, Depression, Sucht)</a:t>
            </a:r>
            <a:endParaRPr/>
          </a:p>
          <a:p>
            <a:pPr marL="342900" indent="-342900">
              <a:buFont typeface="Arial"/>
              <a:buChar char="•"/>
              <a:defRPr/>
            </a:pPr>
            <a:endParaRPr lang="de-DE"/>
          </a:p>
          <a:p>
            <a:pPr>
              <a:defRPr/>
            </a:pPr>
            <a:r>
              <a:rPr lang="de-DE" b="1">
                <a:solidFill>
                  <a:schemeClr val="tx1"/>
                </a:solidFill>
              </a:rPr>
              <a:t>Körperliche Auswirkungen: </a:t>
            </a:r>
            <a:endParaRPr>
              <a:solidFill>
                <a:schemeClr val="tx1"/>
              </a:solidFill>
            </a:endParaRPr>
          </a:p>
          <a:p>
            <a:pPr marL="342900" indent="-342900">
              <a:buClr>
                <a:schemeClr val="accent3"/>
              </a:buClr>
              <a:buFont typeface="Wingdings"/>
              <a:buChar char="§"/>
              <a:defRPr/>
            </a:pPr>
            <a:r>
              <a:rPr lang="de-DE" b="1">
                <a:solidFill>
                  <a:schemeClr val="accent2"/>
                </a:solidFill>
              </a:rPr>
              <a:t>Sinkende Leistungsfähigkeit</a:t>
            </a:r>
            <a:endParaRPr b="1">
              <a:solidFill>
                <a:schemeClr val="accent2"/>
              </a:solidFill>
            </a:endParaRPr>
          </a:p>
          <a:p>
            <a:pPr marL="342900" indent="-342900">
              <a:buClr>
                <a:schemeClr val="accent3"/>
              </a:buClr>
              <a:buFont typeface="Wingdings"/>
              <a:buChar char="§"/>
              <a:defRPr/>
            </a:pPr>
            <a:r>
              <a:rPr lang="de-DE"/>
              <a:t>Entstehen oder Verschlimmerung von </a:t>
            </a:r>
            <a:r>
              <a:rPr lang="de-DE" b="1">
                <a:solidFill>
                  <a:schemeClr val="accent2"/>
                </a:solidFill>
              </a:rPr>
              <a:t>Verletzungen</a:t>
            </a:r>
            <a:endParaRPr b="1">
              <a:solidFill>
                <a:schemeClr val="accent2"/>
              </a:solidFill>
            </a:endParaRPr>
          </a:p>
          <a:p>
            <a:pPr marL="342900" indent="-342900">
              <a:buFont typeface="Arial"/>
              <a:buChar char="•"/>
              <a:defRPr/>
            </a:pPr>
            <a:endParaRPr lang="de-DE"/>
          </a:p>
          <a:p>
            <a:pPr marL="342900" indent="-342900">
              <a:buFont typeface="Arial"/>
              <a:buChar char="•"/>
              <a:defRPr/>
            </a:pPr>
            <a:endParaRPr lang="de-DE"/>
          </a:p>
          <a:p>
            <a:pPr marL="342900" indent="-342900">
              <a:buFont typeface="Arial"/>
              <a:buChar char="•"/>
              <a:defRPr/>
            </a:pPr>
            <a:endParaRPr lang="de-DE"/>
          </a:p>
          <a:p>
            <a:pPr marL="342900" indent="-342900">
              <a:buFont typeface="Arial"/>
              <a:buChar char="•"/>
              <a:defRPr/>
            </a:pPr>
            <a:endParaRPr lang="de-DE"/>
          </a:p>
        </p:txBody>
      </p:sp>
      <p:sp>
        <p:nvSpPr>
          <p:cNvPr id="6" name="Foliennummernplatzhalter 5"/>
          <p:cNvSpPr>
            <a:spLocks noGrp="1"/>
          </p:cNvSpPr>
          <p:nvPr>
            <p:ph type="sldNum" sz="quarter" idx="14"/>
          </p:nvPr>
        </p:nvSpPr>
        <p:spPr bwMode="auto"/>
        <p:txBody>
          <a:bodyPr/>
          <a:lstStyle/>
          <a:p>
            <a:pPr>
              <a:defRPr/>
            </a:pPr>
            <a:fld id="{84A1FA42-DC19-BA43-BB12-83C626D2DFE2}" type="slidenum">
              <a:rPr lang="de-DE"/>
              <a:t>21</a:t>
            </a:fld>
            <a:endParaRPr lang="de-DE"/>
          </a:p>
        </p:txBody>
      </p:sp>
      <p:pic>
        <p:nvPicPr>
          <p:cNvPr id="9" name="Picture 8" descr="A cartoon of a briefcase&#10;&#10;Description automatically generated"/>
          <p:cNvPicPr>
            <a:picLocks noChangeAspect="1"/>
          </p:cNvPicPr>
          <p:nvPr/>
        </p:nvPicPr>
        <p:blipFill>
          <a:blip r:embed="rId3"/>
          <a:stretch/>
        </p:blipFill>
        <p:spPr bwMode="auto">
          <a:xfrm>
            <a:off x="8040216" y="432449"/>
            <a:ext cx="2996550" cy="2996550"/>
          </a:xfrm>
          <a:prstGeom prst="rect">
            <a:avLst/>
          </a:prstGeom>
        </p:spPr>
      </p:pic>
      <p:sp>
        <p:nvSpPr>
          <p:cNvPr id="2" name="Inhaltsplatzhalter 4"/>
          <p:cNvSpPr txBox="1"/>
          <p:nvPr/>
        </p:nvSpPr>
        <p:spPr bwMode="auto">
          <a:xfrm>
            <a:off x="9192344" y="5877272"/>
            <a:ext cx="1851278" cy="295622"/>
          </a:xfrm>
          <a:prstGeom prst="rect">
            <a:avLst/>
          </a:prstGeom>
        </p:spPr>
        <p:txBody>
          <a:bodyPr vert="horz" lIns="0" tIns="45720" rIns="0" bIns="45720" rtlCol="0">
            <a:normAutofit/>
          </a:bodyPr>
          <a:lstStyle>
            <a:lvl1pPr marL="177796" indent="-177796" algn="l" defTabSz="914377">
              <a:lnSpc>
                <a:spcPct val="100000"/>
              </a:lnSpc>
              <a:spcBef>
                <a:spcPts val="600"/>
              </a:spcBef>
              <a:buFont typeface="Arial"/>
              <a:buChar char="•"/>
              <a:defRPr lang="de-DE" sz="1600">
                <a:solidFill>
                  <a:schemeClr val="tx1"/>
                </a:solidFill>
                <a:latin typeface="Corbel"/>
                <a:ea typeface="+mn-ea"/>
                <a:cs typeface="+mn-cs"/>
              </a:defRPr>
            </a:lvl1pPr>
            <a:lvl2pPr marL="355591" indent="-177796" algn="l" defTabSz="914377">
              <a:lnSpc>
                <a:spcPct val="100000"/>
              </a:lnSpc>
              <a:spcBef>
                <a:spcPts val="600"/>
              </a:spcBef>
              <a:buFont typeface="Arial"/>
              <a:buChar char="•"/>
              <a:defRPr lang="de-DE" sz="1600">
                <a:solidFill>
                  <a:schemeClr val="tx1"/>
                </a:solidFill>
                <a:latin typeface="Corbel"/>
                <a:ea typeface="+mn-ea"/>
                <a:cs typeface="+mn-cs"/>
              </a:defRPr>
            </a:lvl2pPr>
            <a:lvl3pPr marL="541325" indent="-185734" algn="l" defTabSz="914377">
              <a:lnSpc>
                <a:spcPct val="100000"/>
              </a:lnSpc>
              <a:spcBef>
                <a:spcPts val="600"/>
              </a:spcBef>
              <a:buFont typeface="Arial"/>
              <a:buChar char="•"/>
              <a:defRPr lang="de-DE" sz="1600">
                <a:solidFill>
                  <a:schemeClr val="tx1"/>
                </a:solidFill>
                <a:latin typeface="Corbel"/>
                <a:ea typeface="+mn-ea"/>
                <a:cs typeface="+mn-cs"/>
              </a:defRPr>
            </a:lvl3pPr>
            <a:lvl4pPr marL="719121" indent="-177796" algn="l" defTabSz="914377">
              <a:lnSpc>
                <a:spcPct val="100000"/>
              </a:lnSpc>
              <a:spcBef>
                <a:spcPts val="600"/>
              </a:spcBef>
              <a:buFont typeface="Arial"/>
              <a:buChar char="•"/>
              <a:defRPr lang="de-DE" sz="1600">
                <a:solidFill>
                  <a:schemeClr val="tx1"/>
                </a:solidFill>
                <a:latin typeface="Corbel"/>
                <a:ea typeface="+mn-ea"/>
                <a:cs typeface="+mn-cs"/>
              </a:defRPr>
            </a:lvl4pPr>
            <a:lvl5pPr marL="896915" indent="-177796" algn="l" defTabSz="914377">
              <a:lnSpc>
                <a:spcPct val="100000"/>
              </a:lnSpc>
              <a:spcBef>
                <a:spcPts val="600"/>
              </a:spcBef>
              <a:buFont typeface="Arial"/>
              <a:buChar char="•"/>
              <a:defRPr lang="en-US" sz="1600">
                <a:solidFill>
                  <a:schemeClr val="tx1"/>
                </a:solidFill>
                <a:latin typeface="Corbel"/>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de-DE" sz="1200">
                <a:latin typeface="Calibri"/>
              </a:rPr>
              <a:t>(Tuakli-Wosornu et al., 2024)</a:t>
            </a:r>
            <a:endParaRPr sz="1200">
              <a:latin typeface="Calibri"/>
            </a:endParaRPr>
          </a:p>
          <a:p>
            <a:pPr marL="177795" lvl="1" indent="0" algn="r">
              <a:buFont typeface="Arial"/>
              <a:buNone/>
              <a:defRPr/>
            </a:pPr>
            <a:endParaRPr lang="de-DE" sz="1200">
              <a:latin typeface="Calibri"/>
            </a:endParaRPr>
          </a:p>
          <a:p>
            <a:pPr algn="r">
              <a:defRPr/>
            </a:pPr>
            <a:endParaRPr lang="de-DE" sz="1200">
              <a:latin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045986" y="2363190"/>
            <a:ext cx="6521596" cy="1325598"/>
          </a:xfrm>
        </p:spPr>
        <p:txBody>
          <a:bodyPr/>
          <a:lstStyle/>
          <a:p>
            <a:pPr>
              <a:defRPr/>
            </a:pPr>
            <a:r>
              <a:rPr lang="de-DE"/>
              <a:t>Handlungsmöglichkeiten bei Grenzüberschreitungen</a:t>
            </a:r>
            <a:endParaRPr/>
          </a:p>
        </p:txBody>
      </p:sp>
      <p:sp>
        <p:nvSpPr>
          <p:cNvPr id="5" name="Slide Number Placeholder 4"/>
          <p:cNvSpPr>
            <a:spLocks noGrp="1"/>
          </p:cNvSpPr>
          <p:nvPr>
            <p:ph type="sldNum" sz="quarter" idx="12"/>
          </p:nvPr>
        </p:nvSpPr>
        <p:spPr bwMode="auto"/>
        <p:txBody>
          <a:bodyPr/>
          <a:lstStyle/>
          <a:p>
            <a:pPr>
              <a:defRPr/>
            </a:pPr>
            <a:fld id="{BC6ACECB-09E2-B148-A321-B1DE9C880DE8}" type="slidenum">
              <a:rPr lang="de-DE"/>
              <a:t>22</a:t>
            </a:fld>
            <a:endParaRPr lang="de-DE"/>
          </a:p>
        </p:txBody>
      </p:sp>
      <p:sp>
        <p:nvSpPr>
          <p:cNvPr id="6" name="Text Placeholder 5"/>
          <p:cNvSpPr>
            <a:spLocks noGrp="1"/>
          </p:cNvSpPr>
          <p:nvPr>
            <p:ph type="body" sz="quarter" idx="13"/>
          </p:nvPr>
        </p:nvSpPr>
        <p:spPr bwMode="auto">
          <a:xfrm>
            <a:off x="5045986" y="3839754"/>
            <a:ext cx="6521450" cy="1029406"/>
          </a:xfrm>
        </p:spPr>
        <p:txBody>
          <a:bodyPr/>
          <a:lstStyle/>
          <a:p>
            <a:pPr>
              <a:defRPr/>
            </a:pPr>
            <a:r>
              <a:rPr lang="de-DE"/>
              <a:t>Als Erwachsene bei beobachteten Grenzüberschreitungen aktiv werden</a:t>
            </a:r>
            <a:endParaRPr/>
          </a:p>
        </p:txBody>
      </p:sp>
      <p:pic>
        <p:nvPicPr>
          <p:cNvPr id="8" name="Picture 7" descr="A cartoon of a group of people&#10;&#10;Description automatically generated"/>
          <p:cNvPicPr>
            <a:picLocks noChangeAspect="1"/>
          </p:cNvPicPr>
          <p:nvPr/>
        </p:nvPicPr>
        <p:blipFill>
          <a:blip r:embed="rId3"/>
          <a:stretch/>
        </p:blipFill>
        <p:spPr bwMode="auto">
          <a:xfrm>
            <a:off x="624419" y="0"/>
            <a:ext cx="3688788" cy="3688788"/>
          </a:xfrm>
          <a:prstGeom prst="rect">
            <a:avLst/>
          </a:prstGeom>
        </p:spPr>
      </p:pic>
      <p:pic>
        <p:nvPicPr>
          <p:cNvPr id="7" name="Picture 6"/>
          <p:cNvPicPr>
            <a:picLocks noChangeAspect="1"/>
          </p:cNvPicPr>
          <p:nvPr/>
        </p:nvPicPr>
        <p:blipFill>
          <a:blip r:embed="rId4"/>
          <a:stretch/>
        </p:blipFill>
        <p:spPr bwMode="auto">
          <a:xfrm>
            <a:off x="8958769" y="4023321"/>
            <a:ext cx="2608667" cy="260866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Helfer*innen und Bystander</a:t>
            </a:r>
            <a:endParaRPr/>
          </a:p>
        </p:txBody>
      </p:sp>
      <p:sp>
        <p:nvSpPr>
          <p:cNvPr id="4" name="Content Placeholder 3"/>
          <p:cNvSpPr>
            <a:spLocks noGrp="1"/>
          </p:cNvSpPr>
          <p:nvPr>
            <p:ph sz="half" idx="1"/>
          </p:nvPr>
        </p:nvSpPr>
        <p:spPr bwMode="auto"/>
        <p:txBody>
          <a:bodyPr>
            <a:normAutofit/>
          </a:bodyPr>
          <a:lstStyle/>
          <a:p>
            <a:pPr>
              <a:defRPr/>
            </a:pPr>
            <a:r>
              <a:rPr lang="de-DE" b="1">
                <a:solidFill>
                  <a:schemeClr val="tx1"/>
                </a:solidFill>
                <a:latin typeface="Calibri"/>
              </a:rPr>
              <a:t>Bystander: </a:t>
            </a:r>
            <a:endParaRPr/>
          </a:p>
          <a:p>
            <a:pPr marL="342900" indent="-342900">
              <a:buFont typeface="Wingdings"/>
              <a:buChar char="§"/>
              <a:defRPr/>
            </a:pPr>
            <a:r>
              <a:rPr lang="de-DE">
                <a:solidFill>
                  <a:schemeClr val="tx1"/>
                </a:solidFill>
                <a:latin typeface="Calibri"/>
              </a:rPr>
              <a:t>Eine </a:t>
            </a:r>
            <a:r>
              <a:rPr lang="de-DE" b="1">
                <a:solidFill>
                  <a:schemeClr val="accent2"/>
                </a:solidFill>
                <a:latin typeface="Calibri"/>
              </a:rPr>
              <a:t>unbeteiligte dritte Person</a:t>
            </a:r>
            <a:r>
              <a:rPr lang="de-DE">
                <a:solidFill>
                  <a:schemeClr val="tx1"/>
                </a:solidFill>
                <a:latin typeface="Calibri"/>
              </a:rPr>
              <a:t>, die eine übergriffige Situation </a:t>
            </a:r>
            <a:r>
              <a:rPr lang="de-DE" b="1">
                <a:solidFill>
                  <a:schemeClr val="accent2"/>
                </a:solidFill>
                <a:latin typeface="Calibri"/>
              </a:rPr>
              <a:t>beobachtet</a:t>
            </a:r>
            <a:r>
              <a:rPr lang="de-DE">
                <a:solidFill>
                  <a:schemeClr val="tx1"/>
                </a:solidFill>
                <a:latin typeface="Calibri"/>
              </a:rPr>
              <a:t> hat oder </a:t>
            </a:r>
            <a:r>
              <a:rPr lang="de-DE" b="1">
                <a:solidFill>
                  <a:schemeClr val="accent2"/>
                </a:solidFill>
                <a:latin typeface="Calibri"/>
              </a:rPr>
              <a:t>Kenntnis </a:t>
            </a:r>
            <a:r>
              <a:rPr lang="de-DE">
                <a:solidFill>
                  <a:schemeClr val="tx1"/>
                </a:solidFill>
                <a:latin typeface="Calibri"/>
              </a:rPr>
              <a:t>von ihr erlangt hat</a:t>
            </a:r>
            <a:endParaRPr lang="de-DE" b="1">
              <a:solidFill>
                <a:schemeClr val="tx1"/>
              </a:solidFill>
            </a:endParaRPr>
          </a:p>
          <a:p>
            <a:pPr marL="342900" indent="-342900">
              <a:buFont typeface="Wingdings"/>
              <a:buChar char="§"/>
              <a:defRPr/>
            </a:pPr>
            <a:r>
              <a:rPr lang="de-DE" sz="2000">
                <a:latin typeface="Calibri"/>
              </a:rPr>
              <a:t>95% der Befragten einer Studie im Leistungssport gaben an, eine Situation von interpersonaler Gewalt </a:t>
            </a:r>
            <a:r>
              <a:rPr lang="de-DE" sz="2000" b="1">
                <a:solidFill>
                  <a:schemeClr val="accent2"/>
                </a:solidFill>
                <a:latin typeface="Calibri"/>
              </a:rPr>
              <a:t>beobachtet</a:t>
            </a:r>
            <a:r>
              <a:rPr lang="de-DE" sz="2000">
                <a:latin typeface="Calibri"/>
              </a:rPr>
              <a:t> oder </a:t>
            </a:r>
            <a:r>
              <a:rPr lang="de-DE" sz="2000" b="1">
                <a:solidFill>
                  <a:schemeClr val="accent2"/>
                </a:solidFill>
                <a:latin typeface="Calibri"/>
              </a:rPr>
              <a:t>bemerkt</a:t>
            </a:r>
            <a:r>
              <a:rPr lang="de-DE" sz="2000">
                <a:latin typeface="Calibri"/>
              </a:rPr>
              <a:t> zu haben – waren also </a:t>
            </a:r>
            <a:r>
              <a:rPr lang="de-DE" sz="2000" b="1">
                <a:solidFill>
                  <a:schemeClr val="accent2"/>
                </a:solidFill>
                <a:latin typeface="Calibri"/>
              </a:rPr>
              <a:t>Bystander</a:t>
            </a:r>
            <a:endParaRPr b="1">
              <a:solidFill>
                <a:schemeClr val="accent2"/>
              </a:solidFill>
            </a:endParaRPr>
          </a:p>
          <a:p>
            <a:pPr>
              <a:defRPr/>
            </a:pPr>
            <a:endParaRPr lang="de-DE"/>
          </a:p>
          <a:p>
            <a:pPr>
              <a:defRPr/>
            </a:pPr>
            <a:r>
              <a:rPr lang="de-DE" b="1"/>
              <a:t>Aber:</a:t>
            </a:r>
            <a:endParaRPr b="1"/>
          </a:p>
          <a:p>
            <a:pPr marL="342900" indent="-342900">
              <a:buClr>
                <a:schemeClr val="accent3"/>
              </a:buClr>
              <a:buFont typeface="Wingdings"/>
              <a:buChar char="§"/>
              <a:defRPr/>
            </a:pPr>
            <a:r>
              <a:rPr lang="de-DE" b="1">
                <a:solidFill>
                  <a:schemeClr val="accent2"/>
                </a:solidFill>
                <a:latin typeface="Calibri"/>
              </a:rPr>
              <a:t>Bystander werden selten aktiv:</a:t>
            </a:r>
            <a:endParaRPr/>
          </a:p>
          <a:p>
            <a:pPr marL="342900" indent="-342900">
              <a:buClr>
                <a:schemeClr val="accent3"/>
              </a:buClr>
              <a:buFont typeface="Wingdings"/>
              <a:buChar char="§"/>
              <a:defRPr/>
            </a:pPr>
            <a:r>
              <a:rPr lang="de-DE" sz="2000">
                <a:solidFill>
                  <a:schemeClr val="accent3"/>
                </a:solidFill>
                <a:latin typeface="Calibri"/>
              </a:rPr>
              <a:t>Nur </a:t>
            </a:r>
            <a:r>
              <a:rPr lang="de-DE">
                <a:solidFill>
                  <a:schemeClr val="accent3"/>
                </a:solidFill>
                <a:latin typeface="Calibri"/>
              </a:rPr>
              <a:t>sehr wenige Personen (1-3%) </a:t>
            </a:r>
            <a:r>
              <a:rPr lang="de-DE" sz="2000">
                <a:latin typeface="Calibri"/>
              </a:rPr>
              <a:t>geben an, dass Gewalt durch den Einsatz einer </a:t>
            </a:r>
            <a:r>
              <a:rPr lang="de-DE" sz="2000" b="1">
                <a:solidFill>
                  <a:schemeClr val="accent2"/>
                </a:solidFill>
                <a:latin typeface="Calibri"/>
              </a:rPr>
              <a:t>dritten Person beendet</a:t>
            </a:r>
            <a:r>
              <a:rPr lang="de-DE" sz="2000">
                <a:latin typeface="Calibri"/>
              </a:rPr>
              <a:t> </a:t>
            </a:r>
            <a:r>
              <a:rPr lang="de-DE">
                <a:latin typeface="Calibri"/>
              </a:rPr>
              <a:t>wurde </a:t>
            </a:r>
            <a:endParaRPr/>
          </a:p>
          <a:p>
            <a:pPr marL="342900" indent="-342900">
              <a:buClr>
                <a:schemeClr val="accent3"/>
              </a:buClr>
              <a:buFont typeface="Wingdings"/>
              <a:buChar char="§"/>
              <a:defRPr/>
            </a:pPr>
            <a:r>
              <a:rPr lang="de-DE" sz="2000">
                <a:latin typeface="Calibri"/>
              </a:rPr>
              <a:t>Ansprechpersonen aus Vereinen werden bislang </a:t>
            </a:r>
            <a:r>
              <a:rPr lang="de-DE" sz="2000" b="1">
                <a:solidFill>
                  <a:schemeClr val="accent2"/>
                </a:solidFill>
                <a:latin typeface="Calibri"/>
              </a:rPr>
              <a:t>selten einbezogen </a:t>
            </a:r>
            <a:r>
              <a:rPr lang="de-DE" sz="2000">
                <a:solidFill>
                  <a:schemeClr val="tx1"/>
                </a:solidFill>
                <a:latin typeface="Calibri"/>
              </a:rPr>
              <a:t>(</a:t>
            </a:r>
            <a:r>
              <a:rPr lang="de-DE">
                <a:latin typeface="Calibri"/>
              </a:rPr>
              <a:t>in 8-16% der Fälle)</a:t>
            </a:r>
            <a:endParaRPr/>
          </a:p>
          <a:p>
            <a:pPr marL="342900" indent="-342900">
              <a:buClr>
                <a:schemeClr val="accent3"/>
              </a:buClr>
              <a:buFont typeface="Wingdings"/>
              <a:buChar char="§"/>
              <a:defRPr/>
            </a:pPr>
            <a:r>
              <a:rPr lang="de-DE" sz="2000" b="1">
                <a:solidFill>
                  <a:schemeClr val="accent2"/>
                </a:solidFill>
                <a:latin typeface="Calibri"/>
              </a:rPr>
              <a:t>Freund*innen, Eltern oder Partner*innen </a:t>
            </a:r>
            <a:r>
              <a:rPr lang="de-DE" sz="2000">
                <a:latin typeface="Calibri"/>
              </a:rPr>
              <a:t>werden am </a:t>
            </a:r>
            <a:r>
              <a:rPr lang="de-DE" sz="2000" b="1">
                <a:solidFill>
                  <a:schemeClr val="accent2"/>
                </a:solidFill>
                <a:latin typeface="Calibri"/>
              </a:rPr>
              <a:t>häufigsten</a:t>
            </a:r>
            <a:r>
              <a:rPr lang="de-DE" sz="2000">
                <a:latin typeface="Calibri"/>
              </a:rPr>
              <a:t> über Vorkommnisse informiert (zwischen 11%-37%)</a:t>
            </a:r>
            <a:endParaRPr/>
          </a:p>
          <a:p>
            <a:pPr marL="342900" indent="-342900">
              <a:buClr>
                <a:schemeClr val="accent3"/>
              </a:buClr>
              <a:buFont typeface="Arial"/>
              <a:buChar char="•"/>
              <a:defRPr/>
            </a:pPr>
            <a:endParaRPr lang="de-DE">
              <a:latin typeface="Calibri"/>
            </a:endParaRPr>
          </a:p>
          <a:p>
            <a:pPr>
              <a:defRPr/>
            </a:pP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23</a:t>
            </a:fld>
            <a:endParaRPr lang="de-DE"/>
          </a:p>
        </p:txBody>
      </p:sp>
      <p:pic>
        <p:nvPicPr>
          <p:cNvPr id="9" name="Picture 8"/>
          <p:cNvPicPr>
            <a:picLocks noChangeAspect="1"/>
          </p:cNvPicPr>
          <p:nvPr/>
        </p:nvPicPr>
        <p:blipFill>
          <a:blip r:embed="rId3"/>
          <a:stretch/>
        </p:blipFill>
        <p:spPr bwMode="auto">
          <a:xfrm>
            <a:off x="9904660" y="-99392"/>
            <a:ext cx="2276872" cy="2263399"/>
          </a:xfrm>
          <a:prstGeom prst="rect">
            <a:avLst/>
          </a:prstGeom>
        </p:spPr>
      </p:pic>
      <p:sp>
        <p:nvSpPr>
          <p:cNvPr id="2" name="TextBox 6"/>
          <p:cNvSpPr txBox="1"/>
          <p:nvPr/>
        </p:nvSpPr>
        <p:spPr bwMode="auto">
          <a:xfrm>
            <a:off x="9026872" y="5813707"/>
            <a:ext cx="2016224" cy="461665"/>
          </a:xfrm>
          <a:prstGeom prst="rect">
            <a:avLst/>
          </a:prstGeom>
          <a:noFill/>
        </p:spPr>
        <p:txBody>
          <a:bodyPr wrap="square" rtlCol="0">
            <a:spAutoFit/>
          </a:bodyPr>
          <a:lstStyle/>
          <a:p>
            <a:pPr algn="r">
              <a:defRPr/>
            </a:pPr>
            <a:r>
              <a:rPr lang="de-DE" sz="1200"/>
              <a:t>(Rulofs, Ohlert, et al., 2022; </a:t>
            </a:r>
            <a:endParaRPr/>
          </a:p>
          <a:p>
            <a:pPr algn="r">
              <a:defRPr/>
            </a:pPr>
            <a:r>
              <a:rPr lang="de-DE" sz="1200"/>
              <a:t>Rulofs, Gerlach et al., 2022)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Richtig reagieren als Bystander</a:t>
            </a:r>
            <a:endParaRPr/>
          </a:p>
        </p:txBody>
      </p:sp>
      <p:graphicFrame>
        <p:nvGraphicFramePr>
          <p:cNvPr id="7" name="Table 7"/>
          <p:cNvGraphicFramePr>
            <a:graphicFrameLocks xmlns:a="http://schemas.openxmlformats.org/drawingml/2006/main" noGrp="1"/>
          </p:cNvGraphicFramePr>
          <p:nvPr>
            <p:ph sz="half" idx="1"/>
          </p:nvPr>
        </p:nvGraphicFramePr>
        <p:xfrm>
          <a:off x="622474" y="1401683"/>
          <a:ext cx="10226054" cy="4691613"/>
        </p:xfrm>
        <a:graphic>
          <a:graphicData uri="http://schemas.openxmlformats.org/drawingml/2006/table">
            <a:tbl>
              <a:tblPr firstRow="1" firstCol="0" lastRow="0" lastCol="0" bandRow="1" bandCol="0">
                <a:tableStyleId>{325F4FD2-7DEB-6118-793D-A39903B71A53}</a:tableStyleId>
              </a:tblPr>
              <a:tblGrid>
                <a:gridCol w="1617626"/>
                <a:gridCol w="4304214"/>
                <a:gridCol w="4304214"/>
              </a:tblGrid>
              <a:tr h="1146885">
                <a:tc>
                  <a:txBody>
                    <a:bodyPr/>
                    <a:p>
                      <a:pPr>
                        <a:defRPr/>
                      </a:pPr>
                      <a:endParaRPr lang="de-DE" b="1"/>
                    </a:p>
                  </a:txBody>
                  <a:tcPr/>
                </a:tc>
                <a:tc>
                  <a:txBody>
                    <a:bodyPr/>
                    <a:p>
                      <a:pPr>
                        <a:defRPr/>
                      </a:pPr>
                      <a:r>
                        <a:rPr lang="de-DE" b="1"/>
                        <a:t>Proaktiv</a:t>
                      </a:r>
                      <a:endParaRPr b="1"/>
                    </a:p>
                    <a:p>
                      <a:pPr>
                        <a:defRPr/>
                      </a:pPr>
                      <a:r>
                        <a:rPr lang="de-DE" b="1"/>
                        <a:t>Unabhängig von Vorfällen</a:t>
                      </a:r>
                      <a:endParaRPr b="1"/>
                    </a:p>
                  </a:txBody>
                  <a:tcPr/>
                </a:tc>
                <a:tc>
                  <a:txBody>
                    <a:bodyPr/>
                    <a:p>
                      <a:pPr>
                        <a:defRPr/>
                      </a:pPr>
                      <a:r>
                        <a:rPr lang="de-DE" b="1"/>
                        <a:t>Reaktiv</a:t>
                      </a:r>
                      <a:endParaRPr b="1"/>
                    </a:p>
                    <a:p>
                      <a:pPr>
                        <a:defRPr/>
                      </a:pPr>
                      <a:r>
                        <a:rPr lang="de-DE" b="1"/>
                        <a:t>Als Reaktion auf ein Vorkommnis</a:t>
                      </a:r>
                      <a:endParaRPr b="1"/>
                    </a:p>
                  </a:txBody>
                  <a:tcPr/>
                </a:tc>
              </a:tr>
              <a:tr h="1772364">
                <a:tc>
                  <a:txBody>
                    <a:bodyPr/>
                    <a:p>
                      <a:pPr>
                        <a:defRPr/>
                      </a:pPr>
                      <a:r>
                        <a:rPr lang="de-DE" b="1"/>
                        <a:t>Positiv</a:t>
                      </a:r>
                      <a:endParaRPr/>
                    </a:p>
                  </a:txBody>
                  <a:tcPr/>
                </a:tc>
                <a:tc>
                  <a:txBody>
                    <a:bodyPr/>
                    <a:p>
                      <a:pPr marL="285750" indent="-285750">
                        <a:buFont typeface="Wingdings"/>
                        <a:buChar char="§"/>
                        <a:defRPr/>
                      </a:pPr>
                      <a:r>
                        <a:rPr lang="de-DE"/>
                        <a:t>Fort- und Weiterbildung</a:t>
                      </a:r>
                      <a:endParaRPr/>
                    </a:p>
                    <a:p>
                      <a:pPr marL="285750" indent="-285750">
                        <a:buFont typeface="Wingdings"/>
                        <a:buChar char="§"/>
                        <a:defRPr/>
                      </a:pPr>
                      <a:r>
                        <a:rPr lang="de-DE"/>
                        <a:t>Gutes Vorbild sein</a:t>
                      </a:r>
                      <a:endParaRPr/>
                    </a:p>
                    <a:p>
                      <a:pPr marL="285750" indent="-285750">
                        <a:buFont typeface="Wingdings"/>
                        <a:buChar char="§"/>
                        <a:defRPr/>
                      </a:pPr>
                      <a:r>
                        <a:rPr lang="de-DE"/>
                        <a:t>Berücksichtigung der Kinderrechte im Sport, z.B. junge Sportler*innen mitbestimmen lassen</a:t>
                      </a:r>
                      <a:endParaRPr/>
                    </a:p>
                  </a:txBody>
                  <a:tcPr/>
                </a:tc>
                <a:tc>
                  <a:txBody>
                    <a:bodyPr/>
                    <a:p>
                      <a:pPr marL="285750" indent="-285750">
                        <a:buFont typeface="Wingdings"/>
                        <a:buChar char="§"/>
                        <a:defRPr/>
                      </a:pPr>
                      <a:r>
                        <a:rPr lang="de-DE"/>
                        <a:t>Einschreiten, um den Vorfall zu beenden</a:t>
                      </a:r>
                      <a:endParaRPr/>
                    </a:p>
                    <a:p>
                      <a:pPr marL="285750" indent="-285750">
                        <a:buFont typeface="Wingdings"/>
                        <a:buChar char="§"/>
                        <a:defRPr/>
                      </a:pPr>
                      <a:r>
                        <a:rPr lang="de-DE"/>
                        <a:t>Der*dem Betroffenen beistehen</a:t>
                      </a:r>
                      <a:endParaRPr/>
                    </a:p>
                    <a:p>
                      <a:pPr marL="285750" indent="-285750">
                        <a:buFont typeface="Wingdings"/>
                        <a:buChar char="§"/>
                        <a:defRPr/>
                      </a:pPr>
                      <a:r>
                        <a:rPr lang="de-DE"/>
                        <a:t>Eltern informieren</a:t>
                      </a:r>
                      <a:endParaRPr/>
                    </a:p>
                    <a:p>
                      <a:pPr marL="285750" indent="-285750">
                        <a:buFont typeface="Wingdings"/>
                        <a:buChar char="§"/>
                        <a:defRPr/>
                      </a:pPr>
                      <a:r>
                        <a:rPr lang="de-DE"/>
                        <a:t>Eine Ansprechperson hinzuziehen</a:t>
                      </a:r>
                      <a:endParaRPr/>
                    </a:p>
                  </a:txBody>
                  <a:tcPr/>
                </a:tc>
              </a:tr>
              <a:tr h="1772364">
                <a:tc>
                  <a:txBody>
                    <a:bodyPr/>
                    <a:p>
                      <a:pPr>
                        <a:defRPr/>
                      </a:pPr>
                      <a:r>
                        <a:rPr lang="de-DE" b="1"/>
                        <a:t>Negativ</a:t>
                      </a:r>
                      <a:endParaRPr/>
                    </a:p>
                  </a:txBody>
                  <a:tcPr/>
                </a:tc>
                <a:tc>
                  <a:txBody>
                    <a:bodyPr/>
                    <a:p>
                      <a:pPr marL="285750" indent="-285750">
                        <a:buFont typeface="Wingdings"/>
                        <a:buChar char="§"/>
                        <a:defRPr/>
                      </a:pPr>
                      <a:r>
                        <a:rPr lang="de-DE"/>
                        <a:t>Bagatellisierung von Gewalt</a:t>
                      </a:r>
                      <a:endParaRPr/>
                    </a:p>
                    <a:p>
                      <a:pPr marL="285750" indent="-285750">
                        <a:buFont typeface="Wingdings"/>
                        <a:buChar char="§"/>
                        <a:defRPr/>
                      </a:pPr>
                      <a:r>
                        <a:rPr lang="de-DE"/>
                        <a:t>Förderung von (Geschlechts-) Diskriminierung</a:t>
                      </a:r>
                      <a:endParaRPr/>
                    </a:p>
                    <a:p>
                      <a:pPr marL="285750" indent="-285750">
                        <a:buFont typeface="Wingdings"/>
                        <a:buChar char="§"/>
                        <a:defRPr/>
                      </a:pPr>
                      <a:r>
                        <a:rPr lang="de-DE"/>
                        <a:t>Missachtung der Meinung und Rechte der Sportler*innen</a:t>
                      </a:r>
                      <a:endParaRPr/>
                    </a:p>
                  </a:txBody>
                  <a:tcPr/>
                </a:tc>
                <a:tc>
                  <a:txBody>
                    <a:bodyPr/>
                    <a:p>
                      <a:pPr marL="285750" indent="-285750">
                        <a:buFont typeface="Wingdings"/>
                        <a:buChar char="§"/>
                        <a:defRPr/>
                      </a:pPr>
                      <a:r>
                        <a:rPr lang="de-DE"/>
                        <a:t>Anstiften oder Gutheißen des Verhaltens</a:t>
                      </a:r>
                      <a:endParaRPr/>
                    </a:p>
                    <a:p>
                      <a:pPr marL="285750" indent="-285750">
                        <a:buFont typeface="Wingdings"/>
                        <a:buChar char="§"/>
                        <a:defRPr/>
                      </a:pPr>
                      <a:r>
                        <a:rPr lang="de-DE"/>
                        <a:t>Selbst mitmachen</a:t>
                      </a:r>
                      <a:endParaRPr/>
                    </a:p>
                    <a:p>
                      <a:pPr marL="285750" indent="-285750">
                        <a:buFont typeface="Wingdings"/>
                        <a:buChar char="§"/>
                        <a:defRPr/>
                      </a:pPr>
                      <a:r>
                        <a:rPr lang="de-DE"/>
                        <a:t>Keinen Glauben schenken</a:t>
                      </a:r>
                      <a:endParaRPr/>
                    </a:p>
                    <a:p>
                      <a:pPr marL="285750" indent="-285750">
                        <a:buFont typeface="Wingdings"/>
                        <a:buChar char="§"/>
                        <a:defRPr/>
                      </a:pPr>
                      <a:r>
                        <a:rPr lang="de-DE"/>
                        <a:t>Herunterspielen des Geschehens</a:t>
                      </a:r>
                      <a:endParaRPr/>
                    </a:p>
                  </a:txBody>
                  <a:tcPr/>
                </a:tc>
              </a:tr>
            </a:tbl>
          </a:graphicData>
        </a:graphic>
      </p:graphicFrame>
      <p:sp>
        <p:nvSpPr>
          <p:cNvPr id="6" name="Slide Number Placeholder 5"/>
          <p:cNvSpPr>
            <a:spLocks noGrp="1"/>
          </p:cNvSpPr>
          <p:nvPr>
            <p:ph type="sldNum" sz="quarter" idx="14"/>
          </p:nvPr>
        </p:nvSpPr>
        <p:spPr bwMode="auto"/>
        <p:txBody>
          <a:bodyPr/>
          <a:lstStyle/>
          <a:p>
            <a:pPr>
              <a:defRPr/>
            </a:pPr>
            <a:fld id="{84A1FA42-DC19-BA43-BB12-83C626D2DFE2}" type="slidenum">
              <a:rPr lang="de-DE"/>
              <a:t>24</a:t>
            </a:fld>
            <a:endParaRPr lang="de-DE"/>
          </a:p>
        </p:txBody>
      </p:sp>
      <p:pic>
        <p:nvPicPr>
          <p:cNvPr id="8" name="Picture 7"/>
          <p:cNvPicPr>
            <a:picLocks noChangeAspect="1"/>
          </p:cNvPicPr>
          <p:nvPr/>
        </p:nvPicPr>
        <p:blipFill>
          <a:blip r:embed="rId3"/>
          <a:stretch/>
        </p:blipFill>
        <p:spPr bwMode="auto">
          <a:xfrm>
            <a:off x="9904660" y="-99392"/>
            <a:ext cx="2276872" cy="2263399"/>
          </a:xfrm>
          <a:prstGeom prst="rect">
            <a:avLst/>
          </a:prstGeom>
        </p:spPr>
      </p:pic>
      <p:sp>
        <p:nvSpPr>
          <p:cNvPr id="9" name="TextBox 3"/>
          <p:cNvSpPr txBox="1"/>
          <p:nvPr/>
        </p:nvSpPr>
        <p:spPr bwMode="auto">
          <a:xfrm>
            <a:off x="8766224" y="6093296"/>
            <a:ext cx="2276872" cy="276999"/>
          </a:xfrm>
          <a:prstGeom prst="rect">
            <a:avLst/>
          </a:prstGeom>
          <a:noFill/>
        </p:spPr>
        <p:txBody>
          <a:bodyPr wrap="square">
            <a:spAutoFit/>
          </a:bodyPr>
          <a:lstStyle/>
          <a:p>
            <a:pPr algn="r">
              <a:defRPr/>
            </a:pPr>
            <a:r>
              <a:rPr lang="en-GB" sz="1200"/>
              <a:t>(McMahon &amp; Banyard, 2012)</a:t>
            </a:r>
            <a:endParaRPr lang="de-DE" sz="1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Content Placeholder 3"/>
          <p:cNvSpPr>
            <a:spLocks noGrp="1"/>
          </p:cNvSpPr>
          <p:nvPr>
            <p:ph sz="quarter" idx="13"/>
          </p:nvPr>
        </p:nvSpPr>
        <p:spPr bwMode="auto"/>
        <p:txBody>
          <a:bodyPr>
            <a:normAutofit/>
          </a:bodyPr>
          <a:lstStyle/>
          <a:p>
            <a:pPr>
              <a:defRPr/>
            </a:pPr>
            <a:r>
              <a:rPr lang="de-DE" b="1">
                <a:solidFill>
                  <a:schemeClr val="accent2"/>
                </a:solidFill>
              </a:rPr>
              <a:t>Während oder nach der Situation</a:t>
            </a:r>
            <a:endParaRPr/>
          </a:p>
          <a:p>
            <a:pPr>
              <a:defRPr/>
            </a:pPr>
            <a:endParaRPr/>
          </a:p>
          <a:p>
            <a:pPr>
              <a:defRPr/>
            </a:pPr>
            <a:r>
              <a:rPr lang="de-DE" b="1"/>
              <a:t>Ansprechen der*des Betroffenen</a:t>
            </a:r>
            <a:endParaRPr b="1"/>
          </a:p>
          <a:p>
            <a:pPr marL="342900" indent="-342900">
              <a:buFont typeface="Wingdings"/>
              <a:buChar char="§"/>
              <a:defRPr/>
            </a:pPr>
            <a:r>
              <a:rPr lang="de-DE"/>
              <a:t>Nach dem beobachteten Ereignis fragen</a:t>
            </a:r>
            <a:endParaRPr/>
          </a:p>
          <a:p>
            <a:pPr marL="342900" indent="-342900">
              <a:buFont typeface="Wingdings"/>
              <a:buChar char="§"/>
              <a:defRPr/>
            </a:pPr>
            <a:r>
              <a:rPr lang="de-DE"/>
              <a:t>Unterstützung anbieten</a:t>
            </a:r>
            <a:endParaRPr/>
          </a:p>
          <a:p>
            <a:pPr>
              <a:defRPr/>
            </a:pPr>
            <a:endParaRPr lang="de-DE" b="1">
              <a:solidFill>
                <a:schemeClr val="accent2"/>
              </a:solidFill>
            </a:endParaRPr>
          </a:p>
          <a:p>
            <a:pPr>
              <a:defRPr/>
            </a:pPr>
            <a:endParaRPr lang="de-DE" b="1">
              <a:solidFill>
                <a:schemeClr val="accent2"/>
              </a:solidFill>
            </a:endParaRPr>
          </a:p>
          <a:p>
            <a:pPr>
              <a:defRPr/>
            </a:pPr>
            <a:r>
              <a:rPr lang="de-DE" b="1"/>
              <a:t>Ansprechpersonen einbeziehen</a:t>
            </a:r>
            <a:endParaRPr b="1"/>
          </a:p>
          <a:p>
            <a:pPr marL="457200" indent="-457200">
              <a:buFont typeface="Wingdings"/>
              <a:buChar char="§"/>
              <a:defRPr/>
            </a:pPr>
            <a:r>
              <a:rPr lang="de-DE"/>
              <a:t>Ansprechperson des Vereins, Verbands</a:t>
            </a:r>
            <a:endParaRPr/>
          </a:p>
          <a:p>
            <a:pPr marL="457200" indent="-457200">
              <a:buFont typeface="Wingdings"/>
              <a:buChar char="§"/>
              <a:defRPr/>
            </a:pPr>
            <a:r>
              <a:rPr lang="de-DE"/>
              <a:t>Anderes Personal des Vereins (z.B. Vorstand, Trainer*in)</a:t>
            </a:r>
            <a:endParaRPr/>
          </a:p>
          <a:p>
            <a:pPr marL="457200" indent="-457200">
              <a:buFont typeface="Wingdings"/>
              <a:buChar char="§"/>
              <a:defRPr/>
            </a:pPr>
            <a:r>
              <a:rPr lang="de-DE"/>
              <a:t>Fachberatungsstellen</a:t>
            </a:r>
            <a:endParaRPr/>
          </a:p>
          <a:p>
            <a:pPr marL="342900" indent="-342900">
              <a:buFont typeface="Arial"/>
              <a:buChar char="•"/>
              <a:defRPr/>
            </a:pPr>
            <a:endParaRPr lang="de-DE"/>
          </a:p>
          <a:p>
            <a:pPr marL="342900" indent="-342900">
              <a:buFont typeface="Arial"/>
              <a:buChar char="•"/>
              <a:defRPr/>
            </a:pPr>
            <a:endParaRPr lang="de-DE"/>
          </a:p>
        </p:txBody>
      </p:sp>
      <p:sp>
        <p:nvSpPr>
          <p:cNvPr id="10" name="Content Placeholder 9"/>
          <p:cNvSpPr>
            <a:spLocks noGrp="1"/>
          </p:cNvSpPr>
          <p:nvPr>
            <p:ph sz="quarter" idx="14"/>
          </p:nvPr>
        </p:nvSpPr>
        <p:spPr bwMode="auto"/>
        <p:txBody>
          <a:bodyPr/>
          <a:lstStyle/>
          <a:p>
            <a:pPr>
              <a:defRPr/>
            </a:pPr>
            <a:r>
              <a:rPr lang="de-DE" b="1">
                <a:solidFill>
                  <a:schemeClr val="accent2"/>
                </a:solidFill>
              </a:rPr>
              <a:t>Während der Situation</a:t>
            </a:r>
            <a:endParaRPr/>
          </a:p>
          <a:p>
            <a:pPr>
              <a:defRPr/>
            </a:pPr>
            <a:endParaRPr lang="de-DE"/>
          </a:p>
          <a:p>
            <a:pPr>
              <a:defRPr/>
            </a:pPr>
            <a:r>
              <a:rPr lang="de-DE" b="1"/>
              <a:t>Anwesend bleiben</a:t>
            </a:r>
            <a:endParaRPr/>
          </a:p>
          <a:p>
            <a:pPr marL="342900" indent="-342900">
              <a:buFont typeface="Wingdings"/>
              <a:buChar char="§"/>
              <a:defRPr/>
            </a:pPr>
            <a:r>
              <a:rPr lang="de-DE"/>
              <a:t>Im Raum bleiben </a:t>
            </a:r>
            <a:endParaRPr/>
          </a:p>
          <a:p>
            <a:pPr marL="342900" indent="-342900">
              <a:buFont typeface="Wingdings"/>
              <a:buChar char="§"/>
              <a:defRPr/>
            </a:pPr>
            <a:r>
              <a:rPr lang="de-DE"/>
              <a:t>Im Anschluss Unterstützung anbieten</a:t>
            </a:r>
            <a:endParaRPr/>
          </a:p>
          <a:p>
            <a:pPr marL="342900" indent="-342900">
              <a:buFont typeface="Arial"/>
              <a:buChar char="•"/>
              <a:defRPr/>
            </a:pPr>
            <a:endParaRPr lang="de-DE"/>
          </a:p>
          <a:p>
            <a:pPr marL="342900" indent="-342900">
              <a:buFont typeface="Arial"/>
              <a:buChar char="•"/>
              <a:defRPr/>
            </a:pPr>
            <a:endParaRPr lang="de-DE"/>
          </a:p>
          <a:p>
            <a:pPr>
              <a:defRPr/>
            </a:pPr>
            <a:r>
              <a:rPr lang="de-DE" b="1"/>
              <a:t>Ablenken</a:t>
            </a:r>
            <a:endParaRPr/>
          </a:p>
          <a:p>
            <a:pPr marL="342900" indent="-342900">
              <a:buFont typeface="Wingdings"/>
              <a:buChar char="§"/>
              <a:defRPr/>
            </a:pPr>
            <a:r>
              <a:rPr lang="de-DE"/>
              <a:t>Kreativ werden und die Aufmerksamkeit auf etwas anderes lenken</a:t>
            </a:r>
            <a:endParaRPr/>
          </a:p>
          <a:p>
            <a:pPr marL="342900" indent="-342900">
              <a:buFont typeface="Wingdings"/>
              <a:buChar char="§"/>
              <a:defRPr/>
            </a:pPr>
            <a:r>
              <a:rPr lang="de-DE"/>
              <a:t>z.B. indem man den Betroffenen etwas fragt</a:t>
            </a:r>
            <a:endParaRPr/>
          </a:p>
          <a:p>
            <a:pPr>
              <a:defRPr/>
            </a:pPr>
            <a:endParaRPr lang="de-DE"/>
          </a:p>
        </p:txBody>
      </p:sp>
      <p:sp>
        <p:nvSpPr>
          <p:cNvPr id="6" name="Slide Number Placeholder 5"/>
          <p:cNvSpPr>
            <a:spLocks noGrp="1"/>
          </p:cNvSpPr>
          <p:nvPr>
            <p:ph type="sldNum" sz="quarter" idx="12"/>
          </p:nvPr>
        </p:nvSpPr>
        <p:spPr bwMode="auto"/>
        <p:txBody>
          <a:bodyPr/>
          <a:lstStyle/>
          <a:p>
            <a:pPr>
              <a:defRPr/>
            </a:pPr>
            <a:fld id="{84A1FA42-DC19-BA43-BB12-83C626D2DFE2}" type="slidenum">
              <a:rPr lang="de-DE"/>
              <a:t>25</a:t>
            </a:fld>
            <a:endParaRPr lang="de-DE"/>
          </a:p>
        </p:txBody>
      </p:sp>
      <p:sp>
        <p:nvSpPr>
          <p:cNvPr id="3" name="Title 2"/>
          <p:cNvSpPr>
            <a:spLocks noGrp="1"/>
          </p:cNvSpPr>
          <p:nvPr>
            <p:ph type="title"/>
          </p:nvPr>
        </p:nvSpPr>
        <p:spPr bwMode="auto"/>
        <p:txBody>
          <a:bodyPr/>
          <a:lstStyle/>
          <a:p>
            <a:pPr>
              <a:defRPr/>
            </a:pPr>
            <a:r>
              <a:rPr lang="de-DE"/>
              <a:t>Positives Bystander-Verhalten</a:t>
            </a:r>
            <a:endParaRPr/>
          </a:p>
        </p:txBody>
      </p:sp>
      <p:pic>
        <p:nvPicPr>
          <p:cNvPr id="8" name="Picture 7"/>
          <p:cNvPicPr>
            <a:picLocks noChangeAspect="1"/>
          </p:cNvPicPr>
          <p:nvPr/>
        </p:nvPicPr>
        <p:blipFill>
          <a:blip r:embed="rId3"/>
          <a:stretch/>
        </p:blipFill>
        <p:spPr bwMode="auto">
          <a:xfrm>
            <a:off x="3427227" y="4341085"/>
            <a:ext cx="2255572" cy="2255572"/>
          </a:xfrm>
          <a:prstGeom prst="rect">
            <a:avLst/>
          </a:prstGeom>
        </p:spPr>
      </p:pic>
      <p:pic>
        <p:nvPicPr>
          <p:cNvPr id="11" name="Picture 10"/>
          <p:cNvPicPr>
            <a:picLocks noChangeAspect="1"/>
          </p:cNvPicPr>
          <p:nvPr/>
        </p:nvPicPr>
        <p:blipFill>
          <a:blip r:embed="rId4"/>
          <a:stretch/>
        </p:blipFill>
        <p:spPr bwMode="auto">
          <a:xfrm>
            <a:off x="9904660" y="-99392"/>
            <a:ext cx="2276872" cy="22633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Fallbeispiele zum „Bystander“ - Verhalten</a:t>
            </a:r>
            <a:endParaRPr/>
          </a:p>
        </p:txBody>
      </p:sp>
      <p:sp>
        <p:nvSpPr>
          <p:cNvPr id="5" name="Slide Number Placeholder 4"/>
          <p:cNvSpPr>
            <a:spLocks noGrp="1"/>
          </p:cNvSpPr>
          <p:nvPr>
            <p:ph type="sldNum" sz="quarter" idx="12"/>
          </p:nvPr>
        </p:nvSpPr>
        <p:spPr bwMode="auto"/>
        <p:txBody>
          <a:bodyPr/>
          <a:lstStyle/>
          <a:p>
            <a:pPr>
              <a:defRPr/>
            </a:pPr>
            <a:fld id="{BC6ACECB-09E2-B148-A321-B1DE9C880DE8}" type="slidenum">
              <a:rPr lang="de-DE"/>
              <a:t>26</a:t>
            </a:fld>
            <a:endParaRPr lang="de-DE"/>
          </a:p>
        </p:txBody>
      </p:sp>
      <p:sp>
        <p:nvSpPr>
          <p:cNvPr id="6" name="Text Placeholder 5"/>
          <p:cNvSpPr>
            <a:spLocks noGrp="1"/>
          </p:cNvSpPr>
          <p:nvPr>
            <p:ph type="body" sz="quarter" idx="13"/>
          </p:nvPr>
        </p:nvSpPr>
        <p:spPr bwMode="auto">
          <a:xfrm>
            <a:off x="5045986" y="3839754"/>
            <a:ext cx="6521450" cy="1029406"/>
          </a:xfrm>
        </p:spPr>
        <p:txBody>
          <a:bodyPr/>
          <a:lstStyle/>
          <a:p>
            <a:pPr>
              <a:defRPr/>
            </a:pPr>
            <a:r>
              <a:rPr lang="de-DE"/>
              <a:t>Übung in (Klein)-Gruppen</a:t>
            </a:r>
            <a:endParaRPr/>
          </a:p>
        </p:txBody>
      </p:sp>
      <p:pic>
        <p:nvPicPr>
          <p:cNvPr id="8" name="Picture 7"/>
          <p:cNvPicPr>
            <a:picLocks noChangeAspect="1"/>
          </p:cNvPicPr>
          <p:nvPr/>
        </p:nvPicPr>
        <p:blipFill>
          <a:blip r:embed="rId3"/>
          <a:stretch/>
        </p:blipFill>
        <p:spPr bwMode="auto">
          <a:xfrm>
            <a:off x="983432" y="116632"/>
            <a:ext cx="3066296" cy="306629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Fallbeispiel 1</a:t>
            </a:r>
            <a:endParaRPr/>
          </a:p>
        </p:txBody>
      </p:sp>
      <p:sp>
        <p:nvSpPr>
          <p:cNvPr id="4" name="Content Placeholder 3"/>
          <p:cNvSpPr>
            <a:spLocks noGrp="1"/>
          </p:cNvSpPr>
          <p:nvPr>
            <p:ph sz="half" idx="1"/>
          </p:nvPr>
        </p:nvSpPr>
        <p:spPr bwMode="auto"/>
        <p:txBody>
          <a:bodyPr>
            <a:normAutofit lnSpcReduction="10000"/>
          </a:bodyPr>
          <a:lstStyle/>
          <a:p>
            <a:pPr>
              <a:defRPr/>
            </a:pPr>
            <a:r>
              <a:rPr lang="en-GB" b="0" i="0" u="none" strike="noStrike">
                <a:solidFill>
                  <a:schemeClr val="tx1"/>
                </a:solidFill>
              </a:rPr>
              <a:t>Laura und Maximilian </a:t>
            </a:r>
            <a:r>
              <a:rPr lang="en-GB" b="0" i="0" u="none" strike="noStrike">
                <a:solidFill>
                  <a:schemeClr val="tx1"/>
                </a:solidFill>
              </a:rPr>
              <a:t>sind</a:t>
            </a:r>
            <a:r>
              <a:rPr lang="en-GB" b="0" i="0" u="none" strike="noStrike">
                <a:solidFill>
                  <a:schemeClr val="tx1"/>
                </a:solidFill>
              </a:rPr>
              <a:t> </a:t>
            </a:r>
            <a:r>
              <a:rPr lang="en-GB" b="0" i="0" u="none" strike="noStrike">
                <a:solidFill>
                  <a:schemeClr val="tx1"/>
                </a:solidFill>
              </a:rPr>
              <a:t>zwei</a:t>
            </a:r>
            <a:r>
              <a:rPr lang="en-GB" b="0" i="0" u="none" strike="noStrike">
                <a:solidFill>
                  <a:schemeClr val="tx1"/>
                </a:solidFill>
              </a:rPr>
              <a:t> </a:t>
            </a:r>
            <a:r>
              <a:rPr lang="en-GB" b="0" i="0" u="none" strike="noStrike">
                <a:solidFill>
                  <a:schemeClr val="tx1"/>
                </a:solidFill>
              </a:rPr>
              <a:t>Jugendtrainer</a:t>
            </a:r>
            <a:r>
              <a:rPr lang="en-GB" b="0" i="0" u="none" strike="noStrike">
                <a:solidFill>
                  <a:schemeClr val="tx1"/>
                </a:solidFill>
              </a:rPr>
              <a:t>*</a:t>
            </a:r>
            <a:r>
              <a:rPr lang="en-GB" b="0" i="0" u="none" strike="noStrike">
                <a:solidFill>
                  <a:schemeClr val="tx1"/>
                </a:solidFill>
              </a:rPr>
              <a:t>innen</a:t>
            </a:r>
            <a:r>
              <a:rPr lang="en-GB" b="0" i="0" u="none" strike="noStrike">
                <a:solidFill>
                  <a:schemeClr val="tx1"/>
                </a:solidFill>
              </a:rPr>
              <a:t> des </a:t>
            </a:r>
            <a:r>
              <a:rPr lang="en-GB" b="0" i="0" u="none" strike="noStrike">
                <a:solidFill>
                  <a:schemeClr val="tx1"/>
                </a:solidFill>
              </a:rPr>
              <a:t>örtlichen</a:t>
            </a:r>
            <a:r>
              <a:rPr lang="en-GB" b="0" i="0" u="none" strike="noStrike">
                <a:solidFill>
                  <a:schemeClr val="tx1"/>
                </a:solidFill>
              </a:rPr>
              <a:t> </a:t>
            </a:r>
            <a:r>
              <a:rPr lang="en-GB" b="0" i="0" u="none" strike="noStrike">
                <a:solidFill>
                  <a:schemeClr val="tx1"/>
                </a:solidFill>
              </a:rPr>
              <a:t>Leichtathletikvereins</a:t>
            </a:r>
            <a:r>
              <a:rPr lang="en-GB" b="0" i="0" u="none" strike="noStrike">
                <a:solidFill>
                  <a:schemeClr val="tx1"/>
                </a:solidFill>
              </a:rPr>
              <a:t>, die </a:t>
            </a:r>
            <a:r>
              <a:rPr lang="en-GB" b="0" i="0" u="none" strike="noStrike">
                <a:solidFill>
                  <a:schemeClr val="tx1"/>
                </a:solidFill>
              </a:rPr>
              <a:t>regelmäßig</a:t>
            </a:r>
            <a:r>
              <a:rPr lang="en-GB" b="0" i="0" u="none" strike="noStrike">
                <a:solidFill>
                  <a:schemeClr val="tx1"/>
                </a:solidFill>
              </a:rPr>
              <a:t> </a:t>
            </a:r>
            <a:r>
              <a:rPr lang="en-GB" b="0" i="0" u="none" strike="noStrike">
                <a:solidFill>
                  <a:schemeClr val="tx1"/>
                </a:solidFill>
              </a:rPr>
              <a:t>junge</a:t>
            </a:r>
            <a:r>
              <a:rPr lang="en-GB" b="0" i="0" u="none" strike="noStrike">
                <a:solidFill>
                  <a:schemeClr val="tx1"/>
                </a:solidFill>
              </a:rPr>
              <a:t> </a:t>
            </a:r>
            <a:r>
              <a:rPr lang="en-GB" b="0" i="0" u="none" strike="noStrike">
                <a:solidFill>
                  <a:schemeClr val="tx1"/>
                </a:solidFill>
              </a:rPr>
              <a:t>Sportler</a:t>
            </a:r>
            <a:r>
              <a:rPr lang="en-GB" b="0" i="0" u="none" strike="noStrike">
                <a:solidFill>
                  <a:schemeClr val="tx1"/>
                </a:solidFill>
              </a:rPr>
              <a:t>*</a:t>
            </a:r>
            <a:r>
              <a:rPr lang="en-GB" b="0" i="0" u="none" strike="noStrike">
                <a:solidFill>
                  <a:schemeClr val="tx1"/>
                </a:solidFill>
              </a:rPr>
              <a:t>innen</a:t>
            </a:r>
            <a:r>
              <a:rPr lang="en-GB" b="0" i="0" u="none" strike="noStrike">
                <a:solidFill>
                  <a:schemeClr val="tx1"/>
                </a:solidFill>
              </a:rPr>
              <a:t> </a:t>
            </a:r>
            <a:r>
              <a:rPr lang="en-GB" b="0" i="0" u="none" strike="noStrike">
                <a:solidFill>
                  <a:schemeClr val="tx1"/>
                </a:solidFill>
              </a:rPr>
              <a:t>zum</a:t>
            </a:r>
            <a:r>
              <a:rPr lang="en-GB" b="0" i="0" u="none" strike="noStrike">
                <a:solidFill>
                  <a:schemeClr val="tx1"/>
                </a:solidFill>
              </a:rPr>
              <a:t> Training und </a:t>
            </a:r>
            <a:r>
              <a:rPr lang="en-GB" b="0" i="0" u="none" strike="noStrike">
                <a:solidFill>
                  <a:schemeClr val="tx1"/>
                </a:solidFill>
              </a:rPr>
              <a:t>zurück</a:t>
            </a:r>
            <a:r>
              <a:rPr lang="en-GB" b="0" i="0" u="none" strike="noStrike">
                <a:solidFill>
                  <a:schemeClr val="tx1"/>
                </a:solidFill>
              </a:rPr>
              <a:t> </a:t>
            </a:r>
            <a:r>
              <a:rPr lang="en-GB" b="0" i="0" u="none" strike="noStrike">
                <a:solidFill>
                  <a:schemeClr val="tx1"/>
                </a:solidFill>
              </a:rPr>
              <a:t>fahren</a:t>
            </a:r>
            <a:r>
              <a:rPr lang="en-GB" b="0" i="0" u="none" strike="noStrike">
                <a:solidFill>
                  <a:schemeClr val="tx1"/>
                </a:solidFill>
              </a:rPr>
              <a:t>. </a:t>
            </a:r>
            <a:r>
              <a:rPr lang="en-GB" b="0" i="0" u="none" strike="noStrike">
                <a:solidFill>
                  <a:schemeClr val="tx1"/>
                </a:solidFill>
              </a:rPr>
              <a:t>Dadurch</a:t>
            </a:r>
            <a:r>
              <a:rPr lang="en-GB" b="0" i="0" u="none" strike="noStrike">
                <a:solidFill>
                  <a:schemeClr val="tx1"/>
                </a:solidFill>
              </a:rPr>
              <a:t> </a:t>
            </a:r>
            <a:r>
              <a:rPr lang="en-GB" b="0" i="0" u="none" strike="noStrike">
                <a:solidFill>
                  <a:schemeClr val="tx1"/>
                </a:solidFill>
              </a:rPr>
              <a:t>verbringen</a:t>
            </a:r>
            <a:r>
              <a:rPr lang="en-GB" b="0" i="0" u="none" strike="noStrike">
                <a:solidFill>
                  <a:schemeClr val="tx1"/>
                </a:solidFill>
              </a:rPr>
              <a:t> </a:t>
            </a:r>
            <a:r>
              <a:rPr lang="en-GB" b="0" i="0" u="none" strike="noStrike">
                <a:solidFill>
                  <a:schemeClr val="tx1"/>
                </a:solidFill>
              </a:rPr>
              <a:t>sie</a:t>
            </a:r>
            <a:r>
              <a:rPr lang="en-GB" b="0" i="0" u="none" strike="noStrike">
                <a:solidFill>
                  <a:schemeClr val="tx1"/>
                </a:solidFill>
              </a:rPr>
              <a:t> </a:t>
            </a:r>
            <a:r>
              <a:rPr lang="en-GB" b="0" i="0" u="none" strike="noStrike">
                <a:solidFill>
                  <a:schemeClr val="tx1"/>
                </a:solidFill>
              </a:rPr>
              <a:t>neben</a:t>
            </a:r>
            <a:r>
              <a:rPr lang="en-GB" b="0" i="0" u="none" strike="noStrike">
                <a:solidFill>
                  <a:schemeClr val="tx1"/>
                </a:solidFill>
              </a:rPr>
              <a:t> </a:t>
            </a:r>
            <a:r>
              <a:rPr lang="en-GB" b="0" i="0" u="none" strike="noStrike">
                <a:solidFill>
                  <a:schemeClr val="tx1"/>
                </a:solidFill>
              </a:rPr>
              <a:t>dem</a:t>
            </a:r>
            <a:r>
              <a:rPr lang="en-GB" b="0" i="0" u="none" strike="noStrike">
                <a:solidFill>
                  <a:schemeClr val="tx1"/>
                </a:solidFill>
              </a:rPr>
              <a:t> Training </a:t>
            </a:r>
            <a:r>
              <a:rPr lang="en-GB" b="0" i="0" u="none" strike="noStrike">
                <a:solidFill>
                  <a:schemeClr val="tx1"/>
                </a:solidFill>
              </a:rPr>
              <a:t>viel</a:t>
            </a:r>
            <a:r>
              <a:rPr lang="en-GB" b="0" i="0" u="none" strike="noStrike">
                <a:solidFill>
                  <a:schemeClr val="tx1"/>
                </a:solidFill>
              </a:rPr>
              <a:t> Zeit </a:t>
            </a:r>
            <a:r>
              <a:rPr lang="en-GB" b="0" i="0" u="none" strike="noStrike">
                <a:solidFill>
                  <a:schemeClr val="tx1"/>
                </a:solidFill>
              </a:rPr>
              <a:t>mit</a:t>
            </a:r>
            <a:r>
              <a:rPr lang="en-GB" b="0" i="0" u="none" strike="noStrike">
                <a:solidFill>
                  <a:schemeClr val="tx1"/>
                </a:solidFill>
              </a:rPr>
              <a:t> den </a:t>
            </a:r>
            <a:r>
              <a:rPr lang="en-GB" b="0" i="0" u="none" strike="noStrike">
                <a:solidFill>
                  <a:schemeClr val="tx1"/>
                </a:solidFill>
              </a:rPr>
              <a:t>jungen</a:t>
            </a:r>
            <a:r>
              <a:rPr lang="en-GB" b="0" i="0" u="none" strike="noStrike">
                <a:solidFill>
                  <a:schemeClr val="tx1"/>
                </a:solidFill>
              </a:rPr>
              <a:t> </a:t>
            </a:r>
            <a:r>
              <a:rPr lang="en-GB" b="0" i="0" u="none" strike="noStrike">
                <a:solidFill>
                  <a:schemeClr val="tx1"/>
                </a:solidFill>
              </a:rPr>
              <a:t>Sportler</a:t>
            </a:r>
            <a:r>
              <a:rPr lang="en-GB" b="0" i="0" u="none" strike="noStrike">
                <a:solidFill>
                  <a:schemeClr val="tx1"/>
                </a:solidFill>
              </a:rPr>
              <a:t>*</a:t>
            </a:r>
            <a:r>
              <a:rPr lang="en-GB" b="0" i="0" u="none" strike="noStrike">
                <a:solidFill>
                  <a:schemeClr val="tx1"/>
                </a:solidFill>
              </a:rPr>
              <a:t>innen</a:t>
            </a:r>
            <a:r>
              <a:rPr lang="en-GB" b="0" i="0" u="none" strike="noStrike">
                <a:solidFill>
                  <a:schemeClr val="tx1"/>
                </a:solidFill>
              </a:rPr>
              <a:t> und </a:t>
            </a:r>
            <a:r>
              <a:rPr lang="en-GB" b="0" i="0" u="none" strike="noStrike">
                <a:solidFill>
                  <a:schemeClr val="tx1"/>
                </a:solidFill>
              </a:rPr>
              <a:t>hören</a:t>
            </a:r>
            <a:r>
              <a:rPr lang="en-GB" b="0" i="0" u="none" strike="noStrike">
                <a:solidFill>
                  <a:schemeClr val="tx1"/>
                </a:solidFill>
              </a:rPr>
              <a:t> </a:t>
            </a:r>
            <a:r>
              <a:rPr lang="en-GB" b="0" i="0" u="none" strike="noStrike">
                <a:solidFill>
                  <a:schemeClr val="tx1"/>
                </a:solidFill>
              </a:rPr>
              <a:t>auch</a:t>
            </a:r>
            <a:r>
              <a:rPr lang="en-GB" b="0" i="0" u="none" strike="noStrike">
                <a:solidFill>
                  <a:schemeClr val="tx1"/>
                </a:solidFill>
              </a:rPr>
              <a:t> </a:t>
            </a:r>
            <a:r>
              <a:rPr lang="en-GB" b="0" i="0" u="none" strike="noStrike">
                <a:solidFill>
                  <a:schemeClr val="tx1"/>
                </a:solidFill>
              </a:rPr>
              <a:t>verschiedene</a:t>
            </a:r>
            <a:r>
              <a:rPr lang="en-GB" b="0" i="0" u="none" strike="noStrike">
                <a:solidFill>
                  <a:schemeClr val="tx1"/>
                </a:solidFill>
              </a:rPr>
              <a:t> </a:t>
            </a:r>
            <a:r>
              <a:rPr lang="en-GB" b="0" i="0" u="none" strike="noStrike">
                <a:solidFill>
                  <a:schemeClr val="tx1"/>
                </a:solidFill>
              </a:rPr>
              <a:t>Geschichten</a:t>
            </a:r>
            <a:r>
              <a:rPr lang="en-GB" b="0" i="0" u="none" strike="noStrike">
                <a:solidFill>
                  <a:schemeClr val="tx1"/>
                </a:solidFill>
              </a:rPr>
              <a:t>.</a:t>
            </a:r>
            <a:endParaRPr/>
          </a:p>
          <a:p>
            <a:pPr>
              <a:defRPr/>
            </a:pPr>
            <a:endParaRPr lang="en-GB">
              <a:solidFill>
                <a:schemeClr val="tx1"/>
              </a:solidFill>
            </a:endParaRPr>
          </a:p>
          <a:p>
            <a:pPr>
              <a:defRPr/>
            </a:pPr>
            <a:r>
              <a:rPr lang="en-GB" b="0" i="0" u="none" strike="noStrike">
                <a:solidFill>
                  <a:schemeClr val="tx1"/>
                </a:solidFill>
              </a:rPr>
              <a:t>Eine </a:t>
            </a:r>
            <a:r>
              <a:rPr lang="en-GB" b="0" i="0" u="none" strike="noStrike">
                <a:solidFill>
                  <a:schemeClr val="tx1"/>
                </a:solidFill>
              </a:rPr>
              <a:t>dieser</a:t>
            </a:r>
            <a:r>
              <a:rPr lang="en-GB" b="0" i="0" u="none" strike="noStrike">
                <a:solidFill>
                  <a:schemeClr val="tx1"/>
                </a:solidFill>
              </a:rPr>
              <a:t> </a:t>
            </a:r>
            <a:r>
              <a:rPr lang="en-GB" b="0" i="0" u="none" strike="noStrike">
                <a:solidFill>
                  <a:schemeClr val="tx1"/>
                </a:solidFill>
              </a:rPr>
              <a:t>Geschichten</a:t>
            </a:r>
            <a:r>
              <a:rPr lang="en-GB" b="0" i="0" u="none" strike="noStrike">
                <a:solidFill>
                  <a:schemeClr val="tx1"/>
                </a:solidFill>
              </a:rPr>
              <a:t> </a:t>
            </a:r>
            <a:r>
              <a:rPr lang="en-GB" b="0" i="0" u="none" strike="noStrike">
                <a:solidFill>
                  <a:schemeClr val="tx1"/>
                </a:solidFill>
              </a:rPr>
              <a:t>handelt</a:t>
            </a:r>
            <a:r>
              <a:rPr lang="en-GB" b="0" i="0" u="none" strike="noStrike">
                <a:solidFill>
                  <a:schemeClr val="tx1"/>
                </a:solidFill>
              </a:rPr>
              <a:t> </a:t>
            </a:r>
            <a:r>
              <a:rPr lang="en-GB" b="0" i="0" u="none" strike="noStrike">
                <a:solidFill>
                  <a:schemeClr val="tx1"/>
                </a:solidFill>
              </a:rPr>
              <a:t>ausschließlich</a:t>
            </a:r>
            <a:r>
              <a:rPr lang="en-GB" b="0" i="0" u="none" strike="noStrike">
                <a:solidFill>
                  <a:schemeClr val="tx1"/>
                </a:solidFill>
              </a:rPr>
              <a:t> von </a:t>
            </a:r>
            <a:r>
              <a:rPr lang="en-GB" b="0" i="0" u="none" strike="noStrike">
                <a:solidFill>
                  <a:schemeClr val="tx1"/>
                </a:solidFill>
              </a:rPr>
              <a:t>einem</a:t>
            </a:r>
            <a:r>
              <a:rPr lang="en-GB" b="0" i="0" u="none" strike="noStrike">
                <a:solidFill>
                  <a:schemeClr val="tx1"/>
                </a:solidFill>
              </a:rPr>
              <a:t> der </a:t>
            </a:r>
            <a:r>
              <a:rPr lang="en-GB" b="0" i="0" u="none" strike="noStrike">
                <a:solidFill>
                  <a:schemeClr val="tx1"/>
                </a:solidFill>
              </a:rPr>
              <a:t>Jugendlichen</a:t>
            </a:r>
            <a:r>
              <a:rPr lang="en-GB" b="0" i="0" u="none" strike="noStrike">
                <a:solidFill>
                  <a:schemeClr val="tx1"/>
                </a:solidFill>
              </a:rPr>
              <a:t>, Sebastian. </a:t>
            </a:r>
            <a:r>
              <a:rPr lang="en-GB" b="0" i="0" u="none" strike="noStrike">
                <a:solidFill>
                  <a:schemeClr val="tx1"/>
                </a:solidFill>
              </a:rPr>
              <a:t>Offenbar</a:t>
            </a:r>
            <a:r>
              <a:rPr lang="en-GB" b="0" i="0" u="none" strike="noStrike">
                <a:solidFill>
                  <a:schemeClr val="tx1"/>
                </a:solidFill>
              </a:rPr>
              <a:t> </a:t>
            </a:r>
            <a:r>
              <a:rPr lang="en-GB" b="0" i="0" u="none" strike="noStrike">
                <a:solidFill>
                  <a:schemeClr val="tx1"/>
                </a:solidFill>
              </a:rPr>
              <a:t>wird</a:t>
            </a:r>
            <a:r>
              <a:rPr lang="en-GB" b="0" i="0" u="none" strike="noStrike">
                <a:solidFill>
                  <a:schemeClr val="tx1"/>
                </a:solidFill>
              </a:rPr>
              <a:t> Sebastian </a:t>
            </a:r>
            <a:r>
              <a:rPr lang="en-GB" b="0" i="0" u="none" strike="noStrike">
                <a:solidFill>
                  <a:schemeClr val="tx1"/>
                </a:solidFill>
              </a:rPr>
              <a:t>systematisch</a:t>
            </a:r>
            <a:r>
              <a:rPr lang="en-GB" b="0" i="0" u="none" strike="noStrike">
                <a:solidFill>
                  <a:schemeClr val="tx1"/>
                </a:solidFill>
              </a:rPr>
              <a:t> </a:t>
            </a:r>
            <a:r>
              <a:rPr lang="en-GB" b="0" i="0" u="none" strike="noStrike">
                <a:solidFill>
                  <a:schemeClr val="tx1"/>
                </a:solidFill>
              </a:rPr>
              <a:t>ausgegrenzt</a:t>
            </a:r>
            <a:r>
              <a:rPr lang="en-GB" b="0" i="0" u="none" strike="noStrike">
                <a:solidFill>
                  <a:schemeClr val="tx1"/>
                </a:solidFill>
              </a:rPr>
              <a:t> und </a:t>
            </a:r>
            <a:r>
              <a:rPr lang="en-GB" b="0" i="0" u="none" strike="noStrike">
                <a:solidFill>
                  <a:schemeClr val="tx1"/>
                </a:solidFill>
              </a:rPr>
              <a:t>nicht</a:t>
            </a:r>
            <a:r>
              <a:rPr lang="en-GB" b="0" i="0" u="none" strike="noStrike">
                <a:solidFill>
                  <a:schemeClr val="tx1"/>
                </a:solidFill>
              </a:rPr>
              <a:t> </a:t>
            </a:r>
            <a:r>
              <a:rPr lang="en-GB" b="0" i="0" u="none" strike="noStrike">
                <a:solidFill>
                  <a:schemeClr val="tx1"/>
                </a:solidFill>
              </a:rPr>
              <a:t>zu</a:t>
            </a:r>
            <a:r>
              <a:rPr lang="en-GB" b="0" i="0" u="none" strike="noStrike">
                <a:solidFill>
                  <a:schemeClr val="tx1"/>
                </a:solidFill>
              </a:rPr>
              <a:t> </a:t>
            </a:r>
            <a:r>
              <a:rPr lang="en-GB" b="0" i="0" u="none" strike="noStrike">
                <a:solidFill>
                  <a:schemeClr val="tx1"/>
                </a:solidFill>
              </a:rPr>
              <a:t>gemeinsamen</a:t>
            </a:r>
            <a:r>
              <a:rPr lang="en-GB" b="0" i="0" u="none" strike="noStrike">
                <a:solidFill>
                  <a:schemeClr val="tx1"/>
                </a:solidFill>
              </a:rPr>
              <a:t> </a:t>
            </a:r>
            <a:r>
              <a:rPr lang="en-GB" b="0" i="0" u="none" strike="noStrike">
                <a:solidFill>
                  <a:schemeClr val="tx1"/>
                </a:solidFill>
              </a:rPr>
              <a:t>Aktivitäten</a:t>
            </a:r>
            <a:r>
              <a:rPr lang="en-GB" b="0" i="0" u="none" strike="noStrike">
                <a:solidFill>
                  <a:schemeClr val="tx1"/>
                </a:solidFill>
              </a:rPr>
              <a:t> </a:t>
            </a:r>
            <a:r>
              <a:rPr lang="en-GB" b="0" i="0" u="none" strike="noStrike">
                <a:solidFill>
                  <a:schemeClr val="tx1"/>
                </a:solidFill>
              </a:rPr>
              <a:t>eingeladen</a:t>
            </a:r>
            <a:r>
              <a:rPr lang="en-GB" b="0" i="0" u="none" strike="noStrike">
                <a:solidFill>
                  <a:schemeClr val="tx1"/>
                </a:solidFill>
              </a:rPr>
              <a:t>, die von seinen </a:t>
            </a:r>
            <a:r>
              <a:rPr lang="en-GB" b="0" i="0" u="none" strike="noStrike">
                <a:solidFill>
                  <a:schemeClr val="tx1"/>
                </a:solidFill>
              </a:rPr>
              <a:t>Teamkolleg</a:t>
            </a:r>
            <a:r>
              <a:rPr lang="en-GB" b="0" i="0" u="none" strike="noStrike">
                <a:solidFill>
                  <a:schemeClr val="tx1"/>
                </a:solidFill>
              </a:rPr>
              <a:t>*</a:t>
            </a:r>
            <a:r>
              <a:rPr lang="en-GB" b="0" i="0" u="none" strike="noStrike">
                <a:solidFill>
                  <a:schemeClr val="tx1"/>
                </a:solidFill>
              </a:rPr>
              <a:t>innen</a:t>
            </a:r>
            <a:r>
              <a:rPr lang="en-GB" b="0" i="0" u="none" strike="noStrike">
                <a:solidFill>
                  <a:schemeClr val="tx1"/>
                </a:solidFill>
              </a:rPr>
              <a:t> </a:t>
            </a:r>
            <a:r>
              <a:rPr lang="en-GB" b="0" i="0" u="none" strike="noStrike">
                <a:solidFill>
                  <a:schemeClr val="tx1"/>
                </a:solidFill>
              </a:rPr>
              <a:t>organisiert</a:t>
            </a:r>
            <a:r>
              <a:rPr lang="en-GB" b="0" i="0" u="none" strike="noStrike">
                <a:solidFill>
                  <a:schemeClr val="tx1"/>
                </a:solidFill>
              </a:rPr>
              <a:t> </a:t>
            </a:r>
            <a:r>
              <a:rPr lang="en-GB" b="0" i="0" u="none" strike="noStrike">
                <a:solidFill>
                  <a:schemeClr val="tx1"/>
                </a:solidFill>
              </a:rPr>
              <a:t>werden</a:t>
            </a:r>
            <a:r>
              <a:rPr lang="en-GB" b="0" i="0" u="none" strike="noStrike">
                <a:solidFill>
                  <a:schemeClr val="tx1"/>
                </a:solidFill>
              </a:rPr>
              <a:t>. Er </a:t>
            </a:r>
            <a:r>
              <a:rPr lang="en-GB" b="0" i="0" u="none" strike="noStrike">
                <a:solidFill>
                  <a:schemeClr val="tx1"/>
                </a:solidFill>
              </a:rPr>
              <a:t>weiß</a:t>
            </a:r>
            <a:r>
              <a:rPr lang="en-GB" b="0" i="0" u="none" strike="noStrike">
                <a:solidFill>
                  <a:schemeClr val="tx1"/>
                </a:solidFill>
              </a:rPr>
              <a:t> das </a:t>
            </a:r>
            <a:r>
              <a:rPr lang="en-GB" b="0" i="0" u="none" strike="noStrike">
                <a:solidFill>
                  <a:schemeClr val="tx1"/>
                </a:solidFill>
              </a:rPr>
              <a:t>nicht</a:t>
            </a:r>
            <a:r>
              <a:rPr lang="en-GB" b="0" i="0" u="none" strike="noStrike">
                <a:solidFill>
                  <a:schemeClr val="tx1"/>
                </a:solidFill>
              </a:rPr>
              <a:t>, </a:t>
            </a:r>
            <a:r>
              <a:rPr lang="en-GB" b="0" i="0" u="none" strike="noStrike">
                <a:solidFill>
                  <a:schemeClr val="tx1"/>
                </a:solidFill>
              </a:rPr>
              <a:t>weil</a:t>
            </a:r>
            <a:r>
              <a:rPr lang="en-GB" b="0" i="0" u="none" strike="noStrike">
                <a:solidFill>
                  <a:schemeClr val="tx1"/>
                </a:solidFill>
              </a:rPr>
              <a:t> </a:t>
            </a:r>
            <a:r>
              <a:rPr lang="en-GB" b="0" i="0" u="none" strike="noStrike">
                <a:solidFill>
                  <a:schemeClr val="tx1"/>
                </a:solidFill>
              </a:rPr>
              <a:t>sie</a:t>
            </a:r>
            <a:r>
              <a:rPr lang="en-GB" b="0" i="0" u="none" strike="noStrike">
                <a:solidFill>
                  <a:schemeClr val="tx1"/>
                </a:solidFill>
              </a:rPr>
              <a:t> </a:t>
            </a:r>
            <a:r>
              <a:rPr lang="en-GB" b="0" i="0" u="none" strike="noStrike">
                <a:solidFill>
                  <a:schemeClr val="tx1"/>
                </a:solidFill>
              </a:rPr>
              <a:t>eine</a:t>
            </a:r>
            <a:r>
              <a:rPr lang="en-GB" b="0" i="0" u="none" strike="noStrike">
                <a:solidFill>
                  <a:schemeClr val="tx1"/>
                </a:solidFill>
              </a:rPr>
              <a:t> WhatsApp-Gruppe </a:t>
            </a:r>
            <a:r>
              <a:rPr lang="en-GB" b="0" i="0" u="none" strike="noStrike">
                <a:solidFill>
                  <a:schemeClr val="tx1"/>
                </a:solidFill>
              </a:rPr>
              <a:t>ohne</a:t>
            </a:r>
            <a:r>
              <a:rPr lang="en-GB" b="0" i="0" u="none" strike="noStrike">
                <a:solidFill>
                  <a:schemeClr val="tx1"/>
                </a:solidFill>
              </a:rPr>
              <a:t> </a:t>
            </a:r>
            <a:r>
              <a:rPr lang="en-GB" b="0" i="0" u="none" strike="noStrike">
                <a:solidFill>
                  <a:schemeClr val="tx1"/>
                </a:solidFill>
              </a:rPr>
              <a:t>ihn</a:t>
            </a:r>
            <a:r>
              <a:rPr lang="en-GB" b="0" i="0" u="none" strike="noStrike">
                <a:solidFill>
                  <a:schemeClr val="tx1"/>
                </a:solidFill>
              </a:rPr>
              <a:t> </a:t>
            </a:r>
            <a:r>
              <a:rPr lang="en-GB" b="0" i="0" u="none" strike="noStrike">
                <a:solidFill>
                  <a:schemeClr val="tx1"/>
                </a:solidFill>
              </a:rPr>
              <a:t>erstellt</a:t>
            </a:r>
            <a:r>
              <a:rPr lang="en-GB" b="0" i="0" u="none" strike="noStrike">
                <a:solidFill>
                  <a:schemeClr val="tx1"/>
                </a:solidFill>
              </a:rPr>
              <a:t> </a:t>
            </a:r>
            <a:r>
              <a:rPr lang="en-GB" b="0" i="0" u="none" strike="noStrike">
                <a:solidFill>
                  <a:schemeClr val="tx1"/>
                </a:solidFill>
              </a:rPr>
              <a:t>haben</a:t>
            </a:r>
            <a:r>
              <a:rPr lang="en-GB" b="0" i="0" u="none" strike="noStrike">
                <a:solidFill>
                  <a:schemeClr val="tx1"/>
                </a:solidFill>
              </a:rPr>
              <a:t>. </a:t>
            </a:r>
            <a:endParaRPr/>
          </a:p>
          <a:p>
            <a:pPr>
              <a:defRPr/>
            </a:pPr>
            <a:endParaRPr lang="en-GB">
              <a:solidFill>
                <a:schemeClr val="tx1"/>
              </a:solidFill>
            </a:endParaRPr>
          </a:p>
          <a:p>
            <a:pPr>
              <a:defRPr/>
            </a:pPr>
            <a:r>
              <a:rPr lang="en-GB" b="0" i="0" u="none" strike="noStrike">
                <a:solidFill>
                  <a:schemeClr val="tx1"/>
                </a:solidFill>
              </a:rPr>
              <a:t>Außerdem</a:t>
            </a:r>
            <a:r>
              <a:rPr lang="en-GB" b="0" i="0" u="none" strike="noStrike">
                <a:solidFill>
                  <a:schemeClr val="tx1"/>
                </a:solidFill>
              </a:rPr>
              <a:t> </a:t>
            </a:r>
            <a:r>
              <a:rPr lang="en-GB" b="0" i="0" u="none" strike="noStrike">
                <a:solidFill>
                  <a:schemeClr val="tx1"/>
                </a:solidFill>
              </a:rPr>
              <a:t>haben</a:t>
            </a:r>
            <a:r>
              <a:rPr lang="en-GB" b="0" i="0" u="none" strike="noStrike">
                <a:solidFill>
                  <a:schemeClr val="tx1"/>
                </a:solidFill>
              </a:rPr>
              <a:t> Laura und Maximilian </a:t>
            </a:r>
            <a:r>
              <a:rPr lang="en-GB" b="0" i="0" u="none" strike="noStrike">
                <a:solidFill>
                  <a:schemeClr val="tx1"/>
                </a:solidFill>
              </a:rPr>
              <a:t>während</a:t>
            </a:r>
            <a:r>
              <a:rPr lang="en-GB" b="0" i="0" u="none" strike="noStrike">
                <a:solidFill>
                  <a:schemeClr val="tx1"/>
                </a:solidFill>
              </a:rPr>
              <a:t> der </a:t>
            </a:r>
            <a:r>
              <a:rPr lang="en-GB" b="0" i="0" u="none" strike="noStrike">
                <a:solidFill>
                  <a:schemeClr val="tx1"/>
                </a:solidFill>
              </a:rPr>
              <a:t>Autofahrten</a:t>
            </a:r>
            <a:r>
              <a:rPr lang="en-GB" b="0" i="0" u="none" strike="noStrike">
                <a:solidFill>
                  <a:schemeClr val="tx1"/>
                </a:solidFill>
              </a:rPr>
              <a:t> </a:t>
            </a:r>
            <a:r>
              <a:rPr lang="en-GB" b="0" i="0" u="none" strike="noStrike">
                <a:solidFill>
                  <a:schemeClr val="tx1"/>
                </a:solidFill>
              </a:rPr>
              <a:t>gehört</a:t>
            </a:r>
            <a:r>
              <a:rPr lang="en-GB" b="0" i="0" u="none" strike="noStrike">
                <a:solidFill>
                  <a:schemeClr val="tx1"/>
                </a:solidFill>
              </a:rPr>
              <a:t>, </a:t>
            </a:r>
            <a:r>
              <a:rPr lang="en-GB" b="0" i="0" u="none" strike="noStrike">
                <a:solidFill>
                  <a:schemeClr val="tx1"/>
                </a:solidFill>
              </a:rPr>
              <a:t>dass</a:t>
            </a:r>
            <a:r>
              <a:rPr lang="en-GB" b="0" i="0" u="none" strike="noStrike">
                <a:solidFill>
                  <a:schemeClr val="tx1"/>
                </a:solidFill>
              </a:rPr>
              <a:t> die </a:t>
            </a:r>
            <a:r>
              <a:rPr lang="en-GB" b="0" i="0" u="none" strike="noStrike">
                <a:solidFill>
                  <a:schemeClr val="tx1"/>
                </a:solidFill>
              </a:rPr>
              <a:t>Mannschaftskamerad</a:t>
            </a:r>
            <a:r>
              <a:rPr lang="en-GB" b="0" i="0" u="none" strike="noStrike">
                <a:solidFill>
                  <a:schemeClr val="tx1"/>
                </a:solidFill>
              </a:rPr>
              <a:t>*</a:t>
            </a:r>
            <a:r>
              <a:rPr lang="en-GB" b="0" i="0" u="none" strike="noStrike">
                <a:solidFill>
                  <a:schemeClr val="tx1"/>
                </a:solidFill>
              </a:rPr>
              <a:t>innen</a:t>
            </a:r>
            <a:r>
              <a:rPr lang="en-GB" b="0" i="0" u="none" strike="noStrike">
                <a:solidFill>
                  <a:schemeClr val="tx1"/>
                </a:solidFill>
              </a:rPr>
              <a:t> </a:t>
            </a:r>
            <a:r>
              <a:rPr lang="en-GB" b="0" i="0" u="none" strike="noStrike">
                <a:solidFill>
                  <a:schemeClr val="tx1"/>
                </a:solidFill>
              </a:rPr>
              <a:t>gelegentlich</a:t>
            </a:r>
            <a:r>
              <a:rPr lang="en-GB" b="0" i="0" u="none" strike="noStrike">
                <a:solidFill>
                  <a:schemeClr val="tx1"/>
                </a:solidFill>
              </a:rPr>
              <a:t> </a:t>
            </a:r>
            <a:r>
              <a:rPr lang="en-GB" b="0" i="0" u="none" strike="noStrike">
                <a:solidFill>
                  <a:schemeClr val="tx1"/>
                </a:solidFill>
              </a:rPr>
              <a:t>einige</a:t>
            </a:r>
            <a:r>
              <a:rPr lang="en-GB" b="0" i="0" u="none" strike="noStrike">
                <a:solidFill>
                  <a:schemeClr val="tx1"/>
                </a:solidFill>
              </a:rPr>
              <a:t> von </a:t>
            </a:r>
            <a:r>
              <a:rPr lang="en-GB" b="0" i="0" u="none" strike="noStrike">
                <a:solidFill>
                  <a:schemeClr val="tx1"/>
                </a:solidFill>
              </a:rPr>
              <a:t>Sebastians</a:t>
            </a:r>
            <a:r>
              <a:rPr lang="en-GB" b="0" i="0" u="none" strike="noStrike">
                <a:solidFill>
                  <a:schemeClr val="tx1"/>
                </a:solidFill>
              </a:rPr>
              <a:t> </a:t>
            </a:r>
            <a:r>
              <a:rPr lang="en-GB" b="0" i="0" u="none" strike="noStrike">
                <a:solidFill>
                  <a:schemeClr val="tx1"/>
                </a:solidFill>
              </a:rPr>
              <a:t>Kleidern</a:t>
            </a:r>
            <a:r>
              <a:rPr lang="en-GB" b="0" i="0" u="none" strike="noStrike">
                <a:solidFill>
                  <a:schemeClr val="tx1"/>
                </a:solidFill>
              </a:rPr>
              <a:t> und </a:t>
            </a:r>
            <a:r>
              <a:rPr lang="en-GB" b="0" i="0" u="none" strike="noStrike">
                <a:solidFill>
                  <a:schemeClr val="tx1"/>
                </a:solidFill>
              </a:rPr>
              <a:t>anderen</a:t>
            </a:r>
            <a:r>
              <a:rPr lang="en-GB" b="0" i="0" u="none" strike="noStrike">
                <a:solidFill>
                  <a:schemeClr val="tx1"/>
                </a:solidFill>
              </a:rPr>
              <a:t> Sachen in der </a:t>
            </a:r>
            <a:r>
              <a:rPr lang="en-GB" b="0" i="0" u="none" strike="noStrike">
                <a:solidFill>
                  <a:schemeClr val="tx1"/>
                </a:solidFill>
              </a:rPr>
              <a:t>Umkleidekabine</a:t>
            </a:r>
            <a:r>
              <a:rPr lang="en-GB" b="0" i="0" u="none" strike="noStrike">
                <a:solidFill>
                  <a:schemeClr val="tx1"/>
                </a:solidFill>
              </a:rPr>
              <a:t> </a:t>
            </a:r>
            <a:r>
              <a:rPr lang="en-GB" b="0" i="0" u="none" strike="noStrike">
                <a:solidFill>
                  <a:schemeClr val="tx1"/>
                </a:solidFill>
              </a:rPr>
              <a:t>verstecken</a:t>
            </a:r>
            <a:r>
              <a:rPr lang="en-GB" b="0" i="0" u="none" strike="noStrike">
                <a:solidFill>
                  <a:schemeClr val="tx1"/>
                </a:solidFill>
              </a:rPr>
              <a:t>, </a:t>
            </a:r>
            <a:r>
              <a:rPr lang="en-GB" b="0" i="0" u="none" strike="noStrike">
                <a:solidFill>
                  <a:schemeClr val="tx1"/>
                </a:solidFill>
              </a:rPr>
              <a:t>während</a:t>
            </a:r>
            <a:r>
              <a:rPr lang="en-GB" b="0" i="0" u="none" strike="noStrike">
                <a:solidFill>
                  <a:schemeClr val="tx1"/>
                </a:solidFill>
              </a:rPr>
              <a:t> er </a:t>
            </a:r>
            <a:r>
              <a:rPr lang="en-GB" b="0" i="0" u="none" strike="noStrike">
                <a:solidFill>
                  <a:schemeClr val="tx1"/>
                </a:solidFill>
              </a:rPr>
              <a:t>sich</a:t>
            </a:r>
            <a:r>
              <a:rPr lang="en-GB" b="0" i="0" u="none" strike="noStrike">
                <a:solidFill>
                  <a:schemeClr val="tx1"/>
                </a:solidFill>
              </a:rPr>
              <a:t> </a:t>
            </a:r>
            <a:r>
              <a:rPr lang="en-GB" b="0" i="0" u="none" strike="noStrike">
                <a:solidFill>
                  <a:schemeClr val="tx1"/>
                </a:solidFill>
              </a:rPr>
              <a:t>duscht</a:t>
            </a:r>
            <a:r>
              <a:rPr lang="en-GB" b="0" i="0" u="none" strike="noStrike">
                <a:solidFill>
                  <a:schemeClr val="tx1"/>
                </a:solidFill>
              </a:rPr>
              <a:t>. Die </a:t>
            </a:r>
            <a:r>
              <a:rPr lang="en-GB" b="0" i="0" u="none" strike="noStrike">
                <a:solidFill>
                  <a:schemeClr val="tx1"/>
                </a:solidFill>
              </a:rPr>
              <a:t>Mannschaftskamerad</a:t>
            </a:r>
            <a:r>
              <a:rPr lang="en-GB" b="0" i="0" u="none" strike="noStrike">
                <a:solidFill>
                  <a:schemeClr val="tx1"/>
                </a:solidFill>
              </a:rPr>
              <a:t>*</a:t>
            </a:r>
            <a:r>
              <a:rPr lang="en-GB" b="0" i="0" u="none" strike="noStrike">
                <a:solidFill>
                  <a:schemeClr val="tx1"/>
                </a:solidFill>
              </a:rPr>
              <a:t>innen</a:t>
            </a:r>
            <a:r>
              <a:rPr lang="en-GB" b="0" i="0" u="none" strike="noStrike">
                <a:solidFill>
                  <a:schemeClr val="tx1"/>
                </a:solidFill>
              </a:rPr>
              <a:t> </a:t>
            </a:r>
            <a:r>
              <a:rPr lang="en-GB" b="0" i="0" u="none" strike="noStrike">
                <a:solidFill>
                  <a:schemeClr val="tx1"/>
                </a:solidFill>
              </a:rPr>
              <a:t>vereinbaren</a:t>
            </a:r>
            <a:r>
              <a:rPr lang="en-GB" b="0" i="0" u="none" strike="noStrike">
                <a:solidFill>
                  <a:schemeClr val="tx1"/>
                </a:solidFill>
              </a:rPr>
              <a:t> </a:t>
            </a:r>
            <a:r>
              <a:rPr lang="en-GB" b="0" i="0" u="none" strike="noStrike">
                <a:solidFill>
                  <a:schemeClr val="tx1"/>
                </a:solidFill>
              </a:rPr>
              <a:t>auch</a:t>
            </a:r>
            <a:r>
              <a:rPr lang="en-GB" b="0" i="0" u="none" strike="noStrike">
                <a:solidFill>
                  <a:schemeClr val="tx1"/>
                </a:solidFill>
              </a:rPr>
              <a:t>, </a:t>
            </a:r>
            <a:r>
              <a:rPr lang="en-GB" b="0" i="0" u="none" strike="noStrike">
                <a:solidFill>
                  <a:schemeClr val="tx1"/>
                </a:solidFill>
              </a:rPr>
              <a:t>nicht</a:t>
            </a:r>
            <a:r>
              <a:rPr lang="en-GB" b="0" i="0" u="none" strike="noStrike">
                <a:solidFill>
                  <a:schemeClr val="tx1"/>
                </a:solidFill>
              </a:rPr>
              <a:t> </a:t>
            </a:r>
            <a:r>
              <a:rPr lang="en-GB" b="0" i="0" u="none" strike="noStrike">
                <a:solidFill>
                  <a:schemeClr val="tx1"/>
                </a:solidFill>
              </a:rPr>
              <a:t>mit</a:t>
            </a:r>
            <a:r>
              <a:rPr lang="en-GB" b="0" i="0" u="none" strike="noStrike">
                <a:solidFill>
                  <a:schemeClr val="tx1"/>
                </a:solidFill>
              </a:rPr>
              <a:t> Sebastian </a:t>
            </a:r>
            <a:r>
              <a:rPr lang="en-GB" b="0" i="0" u="none" strike="noStrike">
                <a:solidFill>
                  <a:schemeClr val="tx1"/>
                </a:solidFill>
              </a:rPr>
              <a:t>zu</a:t>
            </a:r>
            <a:r>
              <a:rPr lang="en-GB" b="0" i="0" u="none" strike="noStrike">
                <a:solidFill>
                  <a:schemeClr val="tx1"/>
                </a:solidFill>
              </a:rPr>
              <a:t> </a:t>
            </a:r>
            <a:r>
              <a:rPr lang="en-GB" b="0" i="0" u="none" strike="noStrike">
                <a:solidFill>
                  <a:schemeClr val="tx1"/>
                </a:solidFill>
              </a:rPr>
              <a:t>reden</a:t>
            </a:r>
            <a:r>
              <a:rPr lang="en-GB" b="0" i="0" u="none" strike="noStrike">
                <a:solidFill>
                  <a:schemeClr val="tx1"/>
                </a:solidFill>
              </a:rPr>
              <a:t> und </a:t>
            </a:r>
            <a:r>
              <a:rPr lang="en-GB" b="0" i="0" u="none" strike="noStrike">
                <a:solidFill>
                  <a:schemeClr val="tx1"/>
                </a:solidFill>
              </a:rPr>
              <a:t>ihn</a:t>
            </a:r>
            <a:r>
              <a:rPr lang="en-GB" b="0" i="0" u="none" strike="noStrike">
                <a:solidFill>
                  <a:schemeClr val="tx1"/>
                </a:solidFill>
              </a:rPr>
              <a:t> </a:t>
            </a:r>
            <a:r>
              <a:rPr lang="en-GB" b="0" i="0" u="none" strike="noStrike">
                <a:solidFill>
                  <a:schemeClr val="tx1"/>
                </a:solidFill>
              </a:rPr>
              <a:t>beim</a:t>
            </a:r>
            <a:r>
              <a:rPr lang="en-GB" b="0" i="0" u="none" strike="noStrike">
                <a:solidFill>
                  <a:schemeClr val="tx1"/>
                </a:solidFill>
              </a:rPr>
              <a:t> Training ab und </a:t>
            </a:r>
            <a:r>
              <a:rPr lang="en-GB" b="0" i="0" u="none" strike="noStrike">
                <a:solidFill>
                  <a:schemeClr val="tx1"/>
                </a:solidFill>
              </a:rPr>
              <a:t>zu</a:t>
            </a:r>
            <a:r>
              <a:rPr lang="en-GB" b="0" i="0" u="none" strike="noStrike">
                <a:solidFill>
                  <a:schemeClr val="tx1"/>
                </a:solidFill>
              </a:rPr>
              <a:t> </a:t>
            </a:r>
            <a:r>
              <a:rPr lang="en-GB" b="0" i="0" u="none" strike="noStrike">
                <a:solidFill>
                  <a:schemeClr val="tx1"/>
                </a:solidFill>
              </a:rPr>
              <a:t>zu</a:t>
            </a:r>
            <a:r>
              <a:rPr lang="en-GB" b="0" i="0" u="none" strike="noStrike">
                <a:solidFill>
                  <a:schemeClr val="tx1"/>
                </a:solidFill>
              </a:rPr>
              <a:t> </a:t>
            </a:r>
            <a:r>
              <a:rPr lang="en-GB" b="0" i="0" u="none" strike="noStrike">
                <a:solidFill>
                  <a:schemeClr val="tx1"/>
                </a:solidFill>
              </a:rPr>
              <a:t>schubsen</a:t>
            </a:r>
            <a:r>
              <a:rPr lang="en-GB" b="0" i="0" u="none" strike="noStrike">
                <a:solidFill>
                  <a:schemeClr val="tx1"/>
                </a:solidFill>
              </a:rPr>
              <a:t> und </a:t>
            </a:r>
            <a:r>
              <a:rPr lang="en-GB" b="0" i="0" u="none" strike="noStrike">
                <a:solidFill>
                  <a:schemeClr val="tx1"/>
                </a:solidFill>
              </a:rPr>
              <a:t>zu</a:t>
            </a:r>
            <a:r>
              <a:rPr lang="en-GB" b="0" i="0" u="none" strike="noStrike">
                <a:solidFill>
                  <a:schemeClr val="tx1"/>
                </a:solidFill>
              </a:rPr>
              <a:t> </a:t>
            </a:r>
            <a:r>
              <a:rPr lang="en-GB" b="0" i="0" u="none" strike="noStrike">
                <a:solidFill>
                  <a:schemeClr val="tx1"/>
                </a:solidFill>
              </a:rPr>
              <a:t>ärgern</a:t>
            </a:r>
            <a:r>
              <a:rPr lang="en-GB" b="0" i="0" u="none" strike="noStrike">
                <a:solidFill>
                  <a:schemeClr val="tx1"/>
                </a:solidFill>
              </a:rPr>
              <a:t>.</a:t>
            </a: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27</a:t>
            </a:fld>
            <a:endParaRPr lang="de-DE"/>
          </a:p>
        </p:txBody>
      </p:sp>
      <p:pic>
        <p:nvPicPr>
          <p:cNvPr id="8" name="Picture 7"/>
          <p:cNvPicPr>
            <a:picLocks noChangeAspect="1"/>
          </p:cNvPicPr>
          <p:nvPr/>
        </p:nvPicPr>
        <p:blipFill>
          <a:blip r:embed="rId3"/>
          <a:stretch/>
        </p:blipFill>
        <p:spPr bwMode="auto">
          <a:xfrm>
            <a:off x="9405036" y="-253592"/>
            <a:ext cx="2304256" cy="23042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Auflösung Fallbeispiel 1</a:t>
            </a:r>
            <a:endParaRPr/>
          </a:p>
        </p:txBody>
      </p:sp>
      <p:sp>
        <p:nvSpPr>
          <p:cNvPr id="4" name="Content Placeholder 3"/>
          <p:cNvSpPr>
            <a:spLocks noGrp="1"/>
          </p:cNvSpPr>
          <p:nvPr>
            <p:ph sz="half" idx="1"/>
          </p:nvPr>
        </p:nvSpPr>
        <p:spPr bwMode="auto"/>
        <p:txBody>
          <a:bodyPr>
            <a:normAutofit lnSpcReduction="10000"/>
          </a:bodyPr>
          <a:lstStyle/>
          <a:p>
            <a:pPr>
              <a:defRPr/>
            </a:pPr>
            <a:r>
              <a:rPr lang="de-DE" b="1"/>
              <a:t>Es handelt sich um wiederholte und schwerwiegende Vorfälle (Mobbing), die durch die Sportgruppe an einer Einzelperson verübt werden</a:t>
            </a:r>
            <a:endParaRPr b="1"/>
          </a:p>
          <a:p>
            <a:pPr>
              <a:defRPr/>
            </a:pPr>
            <a:endParaRPr lang="de-DE"/>
          </a:p>
          <a:p>
            <a:pPr marL="342900" indent="-342900">
              <a:buFont typeface="Wingdings"/>
              <a:buChar char="§"/>
              <a:defRPr/>
            </a:pPr>
            <a:r>
              <a:rPr lang="de-DE"/>
              <a:t>Die Ansprechperson des Vereins sollte zur Beratung hinzugezogen werden</a:t>
            </a:r>
            <a:endParaRPr/>
          </a:p>
          <a:p>
            <a:pPr>
              <a:defRPr/>
            </a:pPr>
            <a:endParaRPr/>
          </a:p>
          <a:p>
            <a:pPr marL="342900" indent="-342900">
              <a:buFont typeface="Wingdings"/>
              <a:buChar char="§"/>
              <a:defRPr/>
            </a:pPr>
            <a:r>
              <a:rPr lang="de-DE"/>
              <a:t>Der betroffene Sportler Sebastian kann angesprochen werden:</a:t>
            </a:r>
            <a:endParaRPr/>
          </a:p>
          <a:p>
            <a:pPr marL="800100" lvl="1" indent="-342900">
              <a:buFont typeface="Courier New"/>
              <a:buChar char="o"/>
              <a:defRPr/>
            </a:pPr>
            <a:r>
              <a:rPr lang="de-DE"/>
              <a:t>Wie geht es ihm?</a:t>
            </a:r>
            <a:endParaRPr/>
          </a:p>
          <a:p>
            <a:pPr marL="800100" lvl="1" indent="-342900">
              <a:buFont typeface="Courier New"/>
              <a:buChar char="o"/>
              <a:defRPr/>
            </a:pPr>
            <a:r>
              <a:rPr lang="de-DE"/>
              <a:t>Was braucht oder wünscht er sich?</a:t>
            </a:r>
            <a:endParaRPr/>
          </a:p>
          <a:p>
            <a:pPr marL="800100" lvl="1" indent="-342900">
              <a:buFont typeface="Courier New"/>
              <a:buChar char="o"/>
              <a:defRPr/>
            </a:pPr>
            <a:r>
              <a:rPr lang="de-DE"/>
              <a:t>Wie kann ihm geholfen werden?</a:t>
            </a:r>
            <a:endParaRPr/>
          </a:p>
          <a:p>
            <a:pPr lvl="1">
              <a:defRPr/>
            </a:pPr>
            <a:endParaRPr/>
          </a:p>
          <a:p>
            <a:pPr marL="342900" indent="-342900">
              <a:buFont typeface="Wingdings"/>
              <a:buChar char="§"/>
              <a:defRPr/>
            </a:pPr>
            <a:r>
              <a:rPr lang="de-DE"/>
              <a:t>Im zweiten Schritt sollte das Mobbing der Sportgruppe thematisiert werden:</a:t>
            </a:r>
            <a:endParaRPr/>
          </a:p>
          <a:p>
            <a:pPr marL="800100" lvl="1" indent="-342900">
              <a:buFont typeface="Courier New"/>
              <a:buChar char="o"/>
              <a:defRPr/>
            </a:pPr>
            <a:r>
              <a:rPr lang="de-DE"/>
              <a:t>Das Fehlverhalten benennen</a:t>
            </a:r>
            <a:endParaRPr/>
          </a:p>
          <a:p>
            <a:pPr marL="800100" lvl="1" indent="-342900">
              <a:buFont typeface="Courier New"/>
              <a:buChar char="o"/>
              <a:defRPr/>
            </a:pPr>
            <a:r>
              <a:rPr lang="de-DE"/>
              <a:t>Konsequenzen klar ankündigen</a:t>
            </a:r>
            <a:endParaRPr/>
          </a:p>
          <a:p>
            <a:pPr marL="800100" lvl="1" indent="-342900">
              <a:buFont typeface="Courier New"/>
              <a:buChar char="o"/>
              <a:defRPr/>
            </a:pPr>
            <a:r>
              <a:rPr lang="de-DE"/>
              <a:t>Nach Gründen für das Verhalten fragen</a:t>
            </a:r>
            <a:endParaRPr/>
          </a:p>
          <a:p>
            <a:pPr marL="800100" lvl="1" indent="-342900">
              <a:buFont typeface="Courier New"/>
              <a:buChar char="o"/>
              <a:defRPr/>
            </a:pPr>
            <a:r>
              <a:rPr lang="de-DE"/>
              <a:t>Die Gruppe dabei involvieren, wie die Situation sich bessern kann</a:t>
            </a:r>
            <a:endParaRPr/>
          </a:p>
          <a:p>
            <a:pPr lvl="1">
              <a:defRPr/>
            </a:pP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28</a:t>
            </a:fld>
            <a:endParaRPr lang="de-DE"/>
          </a:p>
        </p:txBody>
      </p:sp>
      <p:pic>
        <p:nvPicPr>
          <p:cNvPr id="7" name="Picture 7"/>
          <p:cNvPicPr>
            <a:picLocks noChangeAspect="1"/>
          </p:cNvPicPr>
          <p:nvPr/>
        </p:nvPicPr>
        <p:blipFill>
          <a:blip r:embed="rId3"/>
          <a:stretch/>
        </p:blipFill>
        <p:spPr bwMode="auto">
          <a:xfrm>
            <a:off x="9405036" y="-253592"/>
            <a:ext cx="2304256" cy="23042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solidFill>
                  <a:schemeClr val="tx1"/>
                </a:solidFill>
              </a:rPr>
              <a:t>Fallbeispiel 2</a:t>
            </a:r>
            <a:endParaRPr>
              <a:solidFill>
                <a:schemeClr val="tx1"/>
              </a:solidFill>
            </a:endParaRPr>
          </a:p>
        </p:txBody>
      </p:sp>
      <p:sp>
        <p:nvSpPr>
          <p:cNvPr id="4" name="Content Placeholder 3"/>
          <p:cNvSpPr>
            <a:spLocks noGrp="1"/>
          </p:cNvSpPr>
          <p:nvPr>
            <p:ph sz="half" idx="1"/>
          </p:nvPr>
        </p:nvSpPr>
        <p:spPr bwMode="auto"/>
        <p:txBody>
          <a:bodyPr/>
          <a:lstStyle/>
          <a:p>
            <a:pPr>
              <a:defRPr/>
            </a:pPr>
            <a:r>
              <a:rPr lang="de-DE">
                <a:solidFill>
                  <a:schemeClr val="tx1"/>
                </a:solidFill>
              </a:rPr>
              <a:t>Lisa ist eine 14 Jahre alte Volleyball-Spielerin. Sie hat sich ausgerechnet direkt vor einem wichtigen Spiel am Rücken verletzt.</a:t>
            </a:r>
            <a:endParaRPr>
              <a:solidFill>
                <a:schemeClr val="tx1"/>
              </a:solidFill>
            </a:endParaRPr>
          </a:p>
          <a:p>
            <a:pPr>
              <a:defRPr/>
            </a:pPr>
            <a:endParaRPr lang="de-DE">
              <a:solidFill>
                <a:schemeClr val="tx1"/>
              </a:solidFill>
            </a:endParaRPr>
          </a:p>
          <a:p>
            <a:pPr>
              <a:defRPr/>
            </a:pPr>
            <a:r>
              <a:rPr lang="de-DE">
                <a:solidFill>
                  <a:schemeClr val="tx1"/>
                </a:solidFill>
              </a:rPr>
              <a:t>Als Trainer*in der jüngeren Volleyball-Spielerinnen überhörst du zufällig ein Gespräch zwischen Spielerin Lisa und ihrer Trainerin Anna. Anna bittet Lisa, trotz der Verletzung weiter zu trainieren und an diesem Wochenende mitzuspielen. Trainerin Anna sagt Lisa, dass die Mannschaft ohne sie keine Chance auf einen Sieg hat. Das Spiel ist entscheidend für den Aufstieg in eine höhere Liga. Sie überredet Lisa mitzuspielen, trotz der Schmerzen und entgegen dem ärztlichen Rat, dass sie sich ausruhen soll. </a:t>
            </a:r>
            <a:br>
              <a:rPr lang="en-GB">
                <a:solidFill>
                  <a:schemeClr val="tx1"/>
                </a:solidFill>
              </a:rPr>
            </a:br>
            <a:endParaRPr lang="de-DE">
              <a:solidFill>
                <a:schemeClr val="tx1"/>
              </a:solidFill>
            </a:endParaRPr>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29</a:t>
            </a:fld>
            <a:endParaRPr lang="de-DE"/>
          </a:p>
        </p:txBody>
      </p:sp>
      <p:pic>
        <p:nvPicPr>
          <p:cNvPr id="8" name="Picture 7"/>
          <p:cNvPicPr>
            <a:picLocks noChangeAspect="1"/>
          </p:cNvPicPr>
          <p:nvPr/>
        </p:nvPicPr>
        <p:blipFill>
          <a:blip r:embed="rId3"/>
          <a:stretch/>
        </p:blipFill>
        <p:spPr bwMode="auto">
          <a:xfrm>
            <a:off x="9405036" y="-253592"/>
            <a:ext cx="2304256" cy="23042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a:t>Ablauf des Workshops</a:t>
            </a:r>
            <a:endParaRPr/>
          </a:p>
        </p:txBody>
      </p:sp>
      <p:sp>
        <p:nvSpPr>
          <p:cNvPr id="4" name="Content Placeholder 3"/>
          <p:cNvSpPr>
            <a:spLocks noGrp="1"/>
          </p:cNvSpPr>
          <p:nvPr>
            <p:ph sz="half" idx="1"/>
          </p:nvPr>
        </p:nvSpPr>
        <p:spPr bwMode="auto"/>
        <p:txBody>
          <a:bodyPr/>
          <a:lstStyle/>
          <a:p>
            <a:pPr marL="342900" indent="-342900">
              <a:buFont typeface="Arial"/>
              <a:buChar char="•"/>
              <a:defRPr/>
            </a:pPr>
            <a:endParaRPr/>
          </a:p>
          <a:p>
            <a:pPr>
              <a:defRPr/>
            </a:pPr>
            <a:r>
              <a:rPr b="1">
                <a:solidFill>
                  <a:schemeClr val="accent2"/>
                </a:solidFill>
              </a:rPr>
              <a:t>Workshop-Inhalte</a:t>
            </a:r>
            <a:r>
              <a:rPr>
                <a:solidFill>
                  <a:schemeClr val="accent2"/>
                </a:solidFill>
              </a:rPr>
              <a:t> 1</a:t>
            </a:r>
            <a:r>
              <a:rPr lang="de-DE">
                <a:solidFill>
                  <a:schemeClr val="accent2"/>
                </a:solidFill>
              </a:rPr>
              <a:t>2</a:t>
            </a:r>
            <a:r>
              <a:rPr>
                <a:solidFill>
                  <a:schemeClr val="accent2"/>
                </a:solidFill>
              </a:rPr>
              <a:t>0min</a:t>
            </a:r>
            <a:endParaRPr lang="de-DE">
              <a:solidFill>
                <a:schemeClr val="accent2"/>
              </a:solidFill>
            </a:endParaRPr>
          </a:p>
          <a:p>
            <a:pPr>
              <a:defRPr/>
            </a:pPr>
            <a:endParaRPr/>
          </a:p>
          <a:p>
            <a:pPr marL="342900" indent="-342900">
              <a:buFont typeface="Wingdings"/>
              <a:buChar char="§"/>
              <a:defRPr/>
            </a:pPr>
            <a:r>
              <a:rPr/>
              <a:t>Interaktive Fallgeschichte</a:t>
            </a:r>
            <a:endParaRPr/>
          </a:p>
          <a:p>
            <a:pPr marL="342900" indent="-342900">
              <a:buFont typeface="Wingdings"/>
              <a:buChar char="§"/>
              <a:defRPr/>
            </a:pPr>
            <a:r>
              <a:rPr/>
              <a:t>Information zu Grenzen und Kinderrechten</a:t>
            </a:r>
            <a:endParaRPr/>
          </a:p>
          <a:p>
            <a:pPr marL="342900" indent="-342900">
              <a:buFont typeface="Wingdings"/>
              <a:buChar char="§"/>
              <a:defRPr/>
            </a:pPr>
            <a:r>
              <a:rPr/>
              <a:t>Formen und Häufigkeit von interpersonaler Gewalt im Sport</a:t>
            </a:r>
            <a:endParaRPr/>
          </a:p>
          <a:p>
            <a:pPr marL="342900" indent="-342900">
              <a:buFont typeface="Wingdings"/>
              <a:buChar char="§"/>
              <a:defRPr/>
            </a:pPr>
            <a:r>
              <a:rPr/>
              <a:t>Handlungsmöglichkeiten für Erwachsene</a:t>
            </a:r>
            <a:endParaRPr/>
          </a:p>
          <a:p>
            <a:pPr marL="342900" indent="-342900">
              <a:buFont typeface="Wingdings"/>
              <a:buChar char="§"/>
              <a:defRPr/>
            </a:pPr>
            <a:r>
              <a:rPr/>
              <a:t>Diskussion von Fallbeispiele</a:t>
            </a:r>
            <a:r>
              <a:rPr lang="de-DE"/>
              <a:t>n</a:t>
            </a:r>
            <a:r>
              <a:rPr/>
              <a:t> in Kleingruppen</a:t>
            </a:r>
            <a:endParaRPr/>
          </a:p>
          <a:p>
            <a:pPr marL="342900" indent="-342900">
              <a:buFont typeface="Wingdings"/>
              <a:buChar char="§"/>
              <a:defRPr/>
            </a:pPr>
            <a:r>
              <a:rPr/>
              <a:t>Ausblick und Abschluss</a:t>
            </a:r>
            <a:endParaRPr/>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3</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solidFill>
                  <a:schemeClr val="tx1"/>
                </a:solidFill>
              </a:rPr>
              <a:t>Auflösung Fallbeispiel 2</a:t>
            </a:r>
            <a:endParaRPr>
              <a:solidFill>
                <a:schemeClr val="tx1"/>
              </a:solidFill>
            </a:endParaRPr>
          </a:p>
        </p:txBody>
      </p:sp>
      <p:sp>
        <p:nvSpPr>
          <p:cNvPr id="4" name="Content Placeholder 3"/>
          <p:cNvSpPr>
            <a:spLocks noGrp="1"/>
          </p:cNvSpPr>
          <p:nvPr>
            <p:ph sz="half" idx="1"/>
          </p:nvPr>
        </p:nvSpPr>
        <p:spPr bwMode="auto"/>
        <p:txBody>
          <a:bodyPr>
            <a:normAutofit lnSpcReduction="10000"/>
          </a:bodyPr>
          <a:lstStyle/>
          <a:p>
            <a:pPr>
              <a:defRPr/>
            </a:pPr>
            <a:r>
              <a:rPr lang="de-DE" b="1">
                <a:solidFill>
                  <a:schemeClr val="tx1"/>
                </a:solidFill>
              </a:rPr>
              <a:t>In dieser Situation sollte sofort reagiert werden, da es sich um eine eindeutige Grenzüberschreitung handelt.</a:t>
            </a:r>
            <a:endParaRPr>
              <a:solidFill>
                <a:schemeClr val="tx1"/>
              </a:solidFill>
            </a:endParaRPr>
          </a:p>
          <a:p>
            <a:pPr>
              <a:defRPr/>
            </a:pPr>
            <a:endParaRPr lang="de-DE">
              <a:solidFill>
                <a:schemeClr val="tx1"/>
              </a:solidFill>
            </a:endParaRPr>
          </a:p>
          <a:p>
            <a:pPr>
              <a:defRPr/>
            </a:pPr>
            <a:r>
              <a:rPr lang="de-DE">
                <a:solidFill>
                  <a:schemeClr val="tx1"/>
                </a:solidFill>
              </a:rPr>
              <a:t>Möglichkeiten:</a:t>
            </a:r>
            <a:endParaRPr>
              <a:solidFill>
                <a:schemeClr val="tx1"/>
              </a:solidFill>
            </a:endParaRPr>
          </a:p>
          <a:p>
            <a:pPr marL="342900" indent="-342900">
              <a:buFont typeface="Wingdings"/>
              <a:buChar char="§"/>
              <a:defRPr/>
            </a:pPr>
            <a:r>
              <a:rPr lang="de-DE">
                <a:solidFill>
                  <a:schemeClr val="tx1"/>
                </a:solidFill>
              </a:rPr>
              <a:t>Trainerin Anna direkt ansprechen: Spieler*innen dürfen nicht gegen ärztlichen Rat an Spielen teilnehmen</a:t>
            </a:r>
            <a:endParaRPr>
              <a:solidFill>
                <a:schemeClr val="tx1"/>
              </a:solidFill>
            </a:endParaRPr>
          </a:p>
          <a:p>
            <a:pPr marL="342900" indent="-342900">
              <a:buFont typeface="Wingdings"/>
              <a:buChar char="§"/>
              <a:defRPr/>
            </a:pPr>
            <a:r>
              <a:rPr lang="de-DE">
                <a:solidFill>
                  <a:schemeClr val="tx1"/>
                </a:solidFill>
              </a:rPr>
              <a:t>Wenn ein direktes Ansprechen nicht möglich ist: Ansprechperson des Vereins hinzuziehen</a:t>
            </a:r>
            <a:endParaRPr>
              <a:solidFill>
                <a:schemeClr val="tx1"/>
              </a:solidFill>
            </a:endParaRPr>
          </a:p>
          <a:p>
            <a:pPr marL="342900" indent="-342900">
              <a:buFont typeface="Wingdings"/>
              <a:buChar char="§"/>
              <a:defRPr/>
            </a:pPr>
            <a:r>
              <a:rPr lang="de-DE">
                <a:solidFill>
                  <a:schemeClr val="tx1"/>
                </a:solidFill>
              </a:rPr>
              <a:t>Spielerin Lisa ansprechen:</a:t>
            </a:r>
            <a:endParaRPr>
              <a:solidFill>
                <a:schemeClr val="tx1"/>
              </a:solidFill>
            </a:endParaRPr>
          </a:p>
          <a:p>
            <a:pPr marL="800100" lvl="1" indent="-342900">
              <a:buFont typeface="Courier New"/>
              <a:buChar char="o"/>
              <a:defRPr/>
            </a:pPr>
            <a:r>
              <a:rPr lang="de-DE">
                <a:solidFill>
                  <a:schemeClr val="tx1"/>
                </a:solidFill>
              </a:rPr>
              <a:t>Den Inhalt des mitgehörten Gesprächs ansprechen und sie nach ihrem Wohlbefinden fragen</a:t>
            </a:r>
            <a:endParaRPr>
              <a:solidFill>
                <a:schemeClr val="tx1"/>
              </a:solidFill>
            </a:endParaRPr>
          </a:p>
          <a:p>
            <a:pPr marL="800100" lvl="1" indent="-342900">
              <a:buFont typeface="Courier New"/>
              <a:buChar char="o"/>
              <a:defRPr/>
            </a:pPr>
            <a:r>
              <a:rPr lang="de-DE">
                <a:solidFill>
                  <a:schemeClr val="tx1"/>
                </a:solidFill>
              </a:rPr>
              <a:t>Bekräftigen, dass ihre Trainer*in sie mit der Verletzung nicht einsetzen darf</a:t>
            </a:r>
            <a:endParaRPr>
              <a:solidFill>
                <a:schemeClr val="tx1"/>
              </a:solidFill>
            </a:endParaRPr>
          </a:p>
          <a:p>
            <a:pPr marL="800100" lvl="1" indent="-342900">
              <a:buFont typeface="Courier New"/>
              <a:buChar char="o"/>
              <a:defRPr/>
            </a:pPr>
            <a:r>
              <a:rPr lang="de-DE">
                <a:solidFill>
                  <a:schemeClr val="tx1"/>
                </a:solidFill>
              </a:rPr>
              <a:t>Zudem könnte ihr geraten werden, dass sie sich an ihre Eltern oder die Ansprechperson wendet, wenn das nochmal vorkommt</a:t>
            </a:r>
            <a:endParaRPr>
              <a:solidFill>
                <a:schemeClr val="tx1"/>
              </a:solidFill>
            </a:endParaRPr>
          </a:p>
          <a:p>
            <a:pPr marL="342900" indent="-342900">
              <a:buFont typeface="Wingdings"/>
              <a:buChar char="§"/>
              <a:defRPr/>
            </a:pPr>
            <a:r>
              <a:rPr lang="de-DE">
                <a:solidFill>
                  <a:schemeClr val="tx1"/>
                </a:solidFill>
              </a:rPr>
              <a:t>Eltern hinzuziehen: Sicherstellen, dass diese über die Situation informiert sind und die Haltung des Vereins kennen (kein Sport gegen ärztlichen Rat) </a:t>
            </a:r>
            <a:endParaRPr>
              <a:solidFill>
                <a:schemeClr val="tx1"/>
              </a:solidFill>
            </a:endParaRPr>
          </a:p>
          <a:p>
            <a:pPr marL="342900" indent="-342900">
              <a:buFont typeface="Arial"/>
              <a:buChar char="•"/>
              <a:defRPr/>
            </a:pP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30</a:t>
            </a:fld>
            <a:endParaRPr lang="de-DE"/>
          </a:p>
        </p:txBody>
      </p:sp>
      <p:pic>
        <p:nvPicPr>
          <p:cNvPr id="8" name="Picture 7"/>
          <p:cNvPicPr>
            <a:picLocks noChangeAspect="1"/>
          </p:cNvPicPr>
          <p:nvPr/>
        </p:nvPicPr>
        <p:blipFill>
          <a:blip r:embed="rId3"/>
          <a:stretch/>
        </p:blipFill>
        <p:spPr bwMode="auto">
          <a:xfrm>
            <a:off x="9405036" y="-253592"/>
            <a:ext cx="2304256" cy="23042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solidFill>
                  <a:schemeClr val="accent3"/>
                </a:solidFill>
              </a:rPr>
              <a:t>Fallbeispiel 3</a:t>
            </a:r>
            <a:r>
              <a:rPr lang="de-DE"/>
              <a:t>	</a:t>
            </a:r>
            <a:endParaRPr/>
          </a:p>
        </p:txBody>
      </p:sp>
      <p:sp>
        <p:nvSpPr>
          <p:cNvPr id="4" name="Content Placeholder 3"/>
          <p:cNvSpPr>
            <a:spLocks noGrp="1"/>
          </p:cNvSpPr>
          <p:nvPr>
            <p:ph sz="half" idx="1"/>
          </p:nvPr>
        </p:nvSpPr>
        <p:spPr bwMode="auto"/>
        <p:txBody>
          <a:bodyPr/>
          <a:lstStyle/>
          <a:p>
            <a:pPr>
              <a:defRPr/>
            </a:pPr>
            <a:r>
              <a:rPr lang="de-DE">
                <a:solidFill>
                  <a:schemeClr val="accent3"/>
                </a:solidFill>
              </a:rPr>
              <a:t>Nach dem Training einer gemischten Trainingsgruppe (Fußball, Alter ca. 12 Jahre), beobachtest du, wie die beiden Spieler Tom und Achim in Richtung Mädchenumkleide und Dusche gehen. </a:t>
            </a:r>
            <a:endParaRPr>
              <a:solidFill>
                <a:schemeClr val="accent3"/>
              </a:solidFill>
            </a:endParaRPr>
          </a:p>
          <a:p>
            <a:pPr>
              <a:defRPr/>
            </a:pPr>
            <a:endParaRPr lang="de-DE">
              <a:solidFill>
                <a:schemeClr val="accent3"/>
              </a:solidFill>
            </a:endParaRPr>
          </a:p>
          <a:p>
            <a:pPr>
              <a:defRPr/>
            </a:pPr>
            <a:r>
              <a:rPr lang="de-DE">
                <a:solidFill>
                  <a:schemeClr val="accent3"/>
                </a:solidFill>
              </a:rPr>
              <a:t>Am nächsten Tag kommt eines der Mädchen zu dir und sagt, dass Tom und Achim heimlich Fotos von den Mädchen beim Duschen gemacht haben. Die Mädchen haben gehört, dass die Bilder herumgeschickt wurden und bereits in der WhatsApp-Gruppe der Jungen gelandet sind. Die Mädchen sind verängstigt und befürchten, dass die Bilder weiter die Runde machen.</a:t>
            </a:r>
            <a:endParaRPr>
              <a:solidFill>
                <a:schemeClr val="accent3"/>
              </a:solidFill>
            </a:endParaRPr>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31</a:t>
            </a:fld>
            <a:endParaRPr lang="de-DE"/>
          </a:p>
        </p:txBody>
      </p:sp>
      <p:pic>
        <p:nvPicPr>
          <p:cNvPr id="8" name="Picture 7"/>
          <p:cNvPicPr>
            <a:picLocks noChangeAspect="1"/>
          </p:cNvPicPr>
          <p:nvPr/>
        </p:nvPicPr>
        <p:blipFill>
          <a:blip r:embed="rId3"/>
          <a:stretch/>
        </p:blipFill>
        <p:spPr bwMode="auto">
          <a:xfrm>
            <a:off x="9405036" y="-253592"/>
            <a:ext cx="2304256" cy="23042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solidFill>
                  <a:schemeClr val="tx1"/>
                </a:solidFill>
              </a:rPr>
              <a:t>Auflösung Fallbeispiel 3</a:t>
            </a:r>
            <a:endParaRPr>
              <a:solidFill>
                <a:schemeClr val="tx1"/>
              </a:solidFill>
            </a:endParaRPr>
          </a:p>
        </p:txBody>
      </p:sp>
      <p:sp>
        <p:nvSpPr>
          <p:cNvPr id="4" name="Content Placeholder 3"/>
          <p:cNvSpPr>
            <a:spLocks noGrp="1"/>
          </p:cNvSpPr>
          <p:nvPr>
            <p:ph sz="half" idx="1"/>
          </p:nvPr>
        </p:nvSpPr>
        <p:spPr bwMode="auto"/>
        <p:txBody>
          <a:bodyPr/>
          <a:lstStyle/>
          <a:p>
            <a:pPr>
              <a:defRPr/>
            </a:pPr>
            <a:r>
              <a:rPr lang="de-DE" b="1">
                <a:solidFill>
                  <a:schemeClr val="tx1"/>
                </a:solidFill>
              </a:rPr>
              <a:t>Es handelt sich hier um einen schwerwiegenden Vorfall, bei dem sofort gehandelt werden sollte.</a:t>
            </a:r>
            <a:endParaRPr>
              <a:solidFill>
                <a:schemeClr val="tx1"/>
              </a:solidFill>
            </a:endParaRPr>
          </a:p>
          <a:p>
            <a:pPr>
              <a:defRPr/>
            </a:pPr>
            <a:endParaRPr lang="de-DE">
              <a:solidFill>
                <a:schemeClr val="tx1"/>
              </a:solidFill>
            </a:endParaRPr>
          </a:p>
          <a:p>
            <a:pPr marL="342900" indent="-342900">
              <a:buFont typeface="Wingdings"/>
              <a:buChar char="§"/>
              <a:defRPr/>
            </a:pPr>
            <a:r>
              <a:rPr lang="de-DE">
                <a:solidFill>
                  <a:schemeClr val="tx1"/>
                </a:solidFill>
              </a:rPr>
              <a:t>Sofort die Ansprechperson informieren, diese wird ggf. weitere Fachberatungsstellen hinzuziehen</a:t>
            </a:r>
            <a:endParaRPr>
              <a:solidFill>
                <a:schemeClr val="tx1"/>
              </a:solidFill>
            </a:endParaRPr>
          </a:p>
          <a:p>
            <a:pPr marL="342900" indent="-342900">
              <a:buFont typeface="Wingdings"/>
              <a:buChar char="§"/>
              <a:defRPr/>
            </a:pPr>
            <a:r>
              <a:rPr lang="de-DE">
                <a:solidFill>
                  <a:schemeClr val="tx1"/>
                </a:solidFill>
              </a:rPr>
              <a:t>Ein Gespräch mit den Eltern, den Betroffenen und den beiden Jungen unter Führung der Ansprechperson ist notwendig</a:t>
            </a:r>
            <a:endParaRPr>
              <a:solidFill>
                <a:schemeClr val="tx1"/>
              </a:solidFill>
            </a:endParaRPr>
          </a:p>
          <a:p>
            <a:pPr marL="342900" indent="-342900">
              <a:buFont typeface="Wingdings"/>
              <a:buChar char="§"/>
              <a:defRPr/>
            </a:pPr>
            <a:r>
              <a:rPr lang="de-DE">
                <a:solidFill>
                  <a:schemeClr val="tx1"/>
                </a:solidFill>
              </a:rPr>
              <a:t>Weitere Schritte werden von den Vereinsverantwortlichen übernommen und müssen mit den Betroffenen und den Eltern kommuniziert werden</a:t>
            </a:r>
            <a:endParaRPr>
              <a:solidFill>
                <a:schemeClr val="tx1"/>
              </a:solidFill>
            </a:endParaRPr>
          </a:p>
          <a:p>
            <a:pPr marL="342900" indent="-342900">
              <a:buFont typeface="Arial"/>
              <a:buChar char="•"/>
              <a:defRPr/>
            </a:pPr>
            <a:endParaRPr lang="de-DE">
              <a:solidFill>
                <a:schemeClr val="tx1"/>
              </a:solidFill>
            </a:endParaRPr>
          </a:p>
          <a:p>
            <a:pPr marL="342900" indent="-342900">
              <a:buFont typeface="Arial"/>
              <a:buChar char="•"/>
              <a:defRPr/>
            </a:pPr>
            <a:endParaRPr lang="de-DE"/>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32</a:t>
            </a:fld>
            <a:endParaRPr lang="de-DE"/>
          </a:p>
        </p:txBody>
      </p:sp>
      <p:pic>
        <p:nvPicPr>
          <p:cNvPr id="7" name="Picture 7"/>
          <p:cNvPicPr>
            <a:picLocks noChangeAspect="1"/>
          </p:cNvPicPr>
          <p:nvPr/>
        </p:nvPicPr>
        <p:blipFill>
          <a:blip r:embed="rId3"/>
          <a:stretch/>
        </p:blipFill>
        <p:spPr bwMode="auto">
          <a:xfrm>
            <a:off x="9405036" y="-253592"/>
            <a:ext cx="2304256" cy="23042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p>
            <a:pPr algn="just">
              <a:lnSpc>
                <a:spcPct val="114999"/>
              </a:lnSpc>
              <a:spcBef>
                <a:spcPts val="600"/>
              </a:spcBef>
              <a:spcAft>
                <a:spcPts val="600"/>
              </a:spcAft>
              <a:defRPr/>
            </a:pPr>
            <a:r>
              <a:rPr lang="de-DE" sz="1800">
                <a:solidFill>
                  <a:schemeClr val="tx1"/>
                </a:solidFill>
                <a:highlight>
                  <a:srgbClr val="FFFF00"/>
                </a:highlight>
                <a:latin typeface="Calibri"/>
                <a:ea typeface="Calibri"/>
                <a:cs typeface="Times New Roman"/>
              </a:rPr>
              <a:t>Name, Funktion/Aufgaben im Verein, Werdegang als Ansprechperson, Zuständigkeit.</a:t>
            </a:r>
            <a:endParaRPr sz="1800">
              <a:solidFill>
                <a:schemeClr val="tx1"/>
              </a:solidFill>
              <a:highlight>
                <a:srgbClr val="FFFF00"/>
              </a:highlight>
              <a:latin typeface="Calibri"/>
              <a:ea typeface="Calibri"/>
              <a:cs typeface="Times New Roman"/>
            </a:endParaRPr>
          </a:p>
          <a:p>
            <a:pPr algn="just">
              <a:lnSpc>
                <a:spcPct val="114999"/>
              </a:lnSpc>
              <a:spcBef>
                <a:spcPts val="600"/>
              </a:spcBef>
              <a:spcAft>
                <a:spcPts val="600"/>
              </a:spcAft>
              <a:defRPr/>
            </a:pPr>
            <a:r>
              <a:rPr lang="de-DE" sz="1800">
                <a:solidFill>
                  <a:schemeClr val="tx1"/>
                </a:solidFill>
                <a:highlight>
                  <a:srgbClr val="FFFF00"/>
                </a:highlight>
                <a:latin typeface="Calibri"/>
                <a:ea typeface="Calibri"/>
                <a:cs typeface="Times New Roman"/>
              </a:rPr>
              <a:t>Erreichbarkeit (eMail, Telefon, Webformular, persönlich…)</a:t>
            </a:r>
            <a:endParaRPr sz="1800">
              <a:solidFill>
                <a:schemeClr val="tx1"/>
              </a:solidFill>
              <a:highlight>
                <a:srgbClr val="FFFF00"/>
              </a:highlight>
              <a:latin typeface="Calibri"/>
              <a:ea typeface="Calibri"/>
              <a:cs typeface="Times New Roman"/>
            </a:endParaRPr>
          </a:p>
          <a:p>
            <a:pPr>
              <a:defRPr/>
            </a:pPr>
            <a:endParaRPr lang="de-DE">
              <a:highlight>
                <a:srgbClr val="FFFF00"/>
              </a:highlight>
            </a:endParaRPr>
          </a:p>
        </p:txBody>
      </p:sp>
      <p:sp>
        <p:nvSpPr>
          <p:cNvPr id="5" name="Titel 4"/>
          <p:cNvSpPr>
            <a:spLocks noGrp="1"/>
          </p:cNvSpPr>
          <p:nvPr>
            <p:ph type="title"/>
          </p:nvPr>
        </p:nvSpPr>
        <p:spPr bwMode="auto"/>
        <p:txBody>
          <a:bodyPr/>
          <a:lstStyle/>
          <a:p>
            <a:pPr>
              <a:defRPr/>
            </a:pPr>
            <a:r>
              <a:rPr lang="de-DE">
                <a:solidFill>
                  <a:schemeClr val="tx1"/>
                </a:solidFill>
                <a:highlight>
                  <a:srgbClr val="FFFF00"/>
                </a:highlight>
              </a:rPr>
              <a:t>Vorstellung der Ansprechperson</a:t>
            </a:r>
            <a:endParaRPr>
              <a:solidFill>
                <a:schemeClr val="tx1"/>
              </a:solidFill>
            </a:endParaRPr>
          </a:p>
        </p:txBody>
      </p:sp>
      <p:sp>
        <p:nvSpPr>
          <p:cNvPr id="6" name="Foliennummernplatzhalter 5"/>
          <p:cNvSpPr>
            <a:spLocks noGrp="1"/>
          </p:cNvSpPr>
          <p:nvPr>
            <p:ph type="sldNum" sz="quarter" idx="12"/>
          </p:nvPr>
        </p:nvSpPr>
        <p:spPr bwMode="auto"/>
        <p:txBody>
          <a:bodyPr/>
          <a:lstStyle/>
          <a:p>
            <a:pPr>
              <a:defRPr/>
            </a:pPr>
            <a:fld id="{BC6ACECB-09E2-B148-A321-B1DE9C880DE8}" type="slidenum">
              <a:rPr lang="de-DE"/>
              <a:t>33</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5045986" y="2363190"/>
            <a:ext cx="6521595" cy="1326386"/>
          </a:xfrm>
        </p:spPr>
        <p:txBody>
          <a:bodyPr/>
          <a:lstStyle/>
          <a:p>
            <a:pPr>
              <a:defRPr/>
            </a:pPr>
            <a:r>
              <a:rPr lang="de-DE">
                <a:solidFill>
                  <a:schemeClr val="tx1"/>
                </a:solidFill>
              </a:rPr>
              <a:t>Take Home Message</a:t>
            </a:r>
            <a:endParaRPr>
              <a:solidFill>
                <a:schemeClr val="tx1"/>
              </a:solidFill>
            </a:endParaRPr>
          </a:p>
        </p:txBody>
      </p:sp>
      <p:sp>
        <p:nvSpPr>
          <p:cNvPr id="6" name="Slide Number Placeholder 5"/>
          <p:cNvSpPr>
            <a:spLocks noGrp="1"/>
          </p:cNvSpPr>
          <p:nvPr>
            <p:ph type="sldNum" sz="quarter" idx="12"/>
          </p:nvPr>
        </p:nvSpPr>
        <p:spPr bwMode="auto"/>
        <p:txBody>
          <a:bodyPr/>
          <a:lstStyle/>
          <a:p>
            <a:pPr>
              <a:defRPr/>
            </a:pPr>
            <a:fld id="{84A1FA42-DC19-BA43-BB12-83C626D2DFE2}" type="slidenum">
              <a:rPr lang="de-DE"/>
              <a:t>34</a:t>
            </a:fld>
            <a:endParaRPr lang="de-DE"/>
          </a:p>
        </p:txBody>
      </p:sp>
      <p:pic>
        <p:nvPicPr>
          <p:cNvPr id="11" name="Picture 10" descr="Cartoon of two people giving a thumbs up&#10;&#10;Description automatically generated"/>
          <p:cNvPicPr>
            <a:picLocks noChangeAspect="1"/>
          </p:cNvPicPr>
          <p:nvPr/>
        </p:nvPicPr>
        <p:blipFill>
          <a:blip r:embed="rId3"/>
          <a:stretch/>
        </p:blipFill>
        <p:spPr bwMode="auto">
          <a:xfrm>
            <a:off x="5447928" y="2793896"/>
            <a:ext cx="3589111" cy="358911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el 2"/>
          <p:cNvSpPr>
            <a:spLocks noGrp="1"/>
          </p:cNvSpPr>
          <p:nvPr>
            <p:ph type="title"/>
          </p:nvPr>
        </p:nvSpPr>
        <p:spPr bwMode="auto"/>
        <p:txBody>
          <a:bodyPr/>
          <a:lstStyle/>
          <a:p>
            <a:pPr>
              <a:defRPr/>
            </a:pPr>
            <a:r>
              <a:rPr lang="de-DE"/>
              <a:t>Mögliche Hilfsangebote</a:t>
            </a:r>
            <a:endParaRPr/>
          </a:p>
        </p:txBody>
      </p:sp>
      <p:sp>
        <p:nvSpPr>
          <p:cNvPr id="4" name="Inhaltsplatzhalter 3"/>
          <p:cNvSpPr>
            <a:spLocks noGrp="1"/>
          </p:cNvSpPr>
          <p:nvPr>
            <p:ph sz="half" idx="1"/>
          </p:nvPr>
        </p:nvSpPr>
        <p:spPr bwMode="auto">
          <a:prstGeom prst="rect">
            <a:avLst/>
          </a:prstGeom>
          <a:noFill/>
        </p:spPr>
        <p:txBody>
          <a:bodyPr>
            <a:normAutofit fontScale="92500" lnSpcReduction="20000"/>
          </a:bodyPr>
          <a:lstStyle/>
          <a:p>
            <a:pPr marL="457200" indent="-457200">
              <a:buFont typeface="+mj-lt"/>
              <a:buAutoNum type="arabicPeriod"/>
              <a:defRPr/>
            </a:pPr>
            <a:r>
              <a:rPr lang="de-DE">
                <a:solidFill>
                  <a:srgbClr val="FF0000"/>
                </a:solidFill>
                <a:highlight>
                  <a:srgbClr val="FFFF00"/>
                </a:highlight>
              </a:rPr>
              <a:t>Ansprechpersonen im Verein</a:t>
            </a:r>
            <a:endParaRPr/>
          </a:p>
          <a:p>
            <a:pPr marL="457200" indent="-457200">
              <a:buFont typeface="+mj-lt"/>
              <a:buAutoNum type="arabicPeriod"/>
              <a:defRPr/>
            </a:pPr>
            <a:endParaRPr lang="de-DE">
              <a:solidFill>
                <a:srgbClr val="FF0000"/>
              </a:solidFill>
              <a:highlight>
                <a:srgbClr val="FFFF00"/>
              </a:highlight>
            </a:endParaRPr>
          </a:p>
          <a:p>
            <a:pPr marL="457200" indent="-457200">
              <a:buFont typeface="+mj-lt"/>
              <a:buAutoNum type="arabicPeriod"/>
              <a:defRPr/>
            </a:pPr>
            <a:r>
              <a:rPr lang="de-DE">
                <a:solidFill>
                  <a:srgbClr val="FF0000"/>
                </a:solidFill>
                <a:highlight>
                  <a:srgbClr val="FFFF00"/>
                </a:highlight>
              </a:rPr>
              <a:t>Lokale Ansprechstellen/Kooperationspartner nennen</a:t>
            </a:r>
            <a:endParaRPr/>
          </a:p>
          <a:p>
            <a:pPr marL="457200" indent="-457200">
              <a:buFont typeface="+mj-lt"/>
              <a:buAutoNum type="arabicPeriod"/>
              <a:defRPr/>
            </a:pPr>
            <a:endParaRPr lang="de-DE">
              <a:highlight>
                <a:srgbClr val="FFFF00"/>
              </a:highlight>
            </a:endParaRPr>
          </a:p>
          <a:p>
            <a:pPr marL="457200" indent="-457200">
              <a:buFont typeface="+mj-lt"/>
              <a:buAutoNum type="arabicPeriod"/>
              <a:defRPr/>
            </a:pPr>
            <a:r>
              <a:rPr lang="de-DE">
                <a:solidFill>
                  <a:srgbClr val="FF0000"/>
                </a:solidFill>
                <a:highlight>
                  <a:srgbClr val="FFFF00"/>
                </a:highlight>
              </a:rPr>
              <a:t>Anlaufstellen des Verbands/Landessportbunds o.Ä. nennen</a:t>
            </a:r>
            <a:endParaRPr>
              <a:solidFill>
                <a:srgbClr val="FF0000"/>
              </a:solidFill>
              <a:highlight>
                <a:srgbClr val="FFFF00"/>
              </a:highlight>
            </a:endParaRPr>
          </a:p>
          <a:p>
            <a:pPr marL="457200" indent="-457200">
              <a:buFont typeface="+mj-lt"/>
              <a:buAutoNum type="arabicPeriod"/>
              <a:defRPr/>
            </a:pPr>
            <a:endParaRPr lang="de-DE"/>
          </a:p>
          <a:p>
            <a:pPr marL="457200" indent="-457200">
              <a:buFont typeface="+mj-lt"/>
              <a:buAutoNum type="arabicPeriod"/>
              <a:defRPr/>
            </a:pPr>
            <a:r>
              <a:rPr lang="de-DE">
                <a:solidFill>
                  <a:schemeClr val="tx1"/>
                </a:solidFill>
              </a:rPr>
              <a:t>Ansprechstelle SafeSport: </a:t>
            </a:r>
            <a:endParaRPr>
              <a:solidFill>
                <a:schemeClr val="tx1"/>
              </a:solidFill>
            </a:endParaRPr>
          </a:p>
          <a:p>
            <a:pPr marL="914400" lvl="1" indent="-457200">
              <a:buFont typeface="Wingdings"/>
              <a:buChar char="§"/>
              <a:defRPr/>
            </a:pPr>
            <a:r>
              <a:rPr lang="de-DE" u="sng">
                <a:solidFill>
                  <a:schemeClr val="tx1"/>
                </a:solidFill>
                <a:hlinkClick r:id="rId3" tooltip="https://www.ansprechstelle-safe-sport.de/"/>
              </a:rPr>
              <a:t>https://www.ansprechstelle-safe-sport.de</a:t>
            </a:r>
            <a:r>
              <a:rPr lang="de-DE">
                <a:solidFill>
                  <a:schemeClr val="tx1"/>
                </a:solidFill>
              </a:rPr>
              <a:t> </a:t>
            </a:r>
            <a:endParaRPr>
              <a:solidFill>
                <a:schemeClr val="tx1"/>
              </a:solidFill>
            </a:endParaRPr>
          </a:p>
          <a:p>
            <a:pPr marL="914400" lvl="1" indent="-457200">
              <a:buFont typeface="Wingdings"/>
              <a:buChar char="§"/>
              <a:defRPr/>
            </a:pPr>
            <a:r>
              <a:rPr lang="de-DE">
                <a:solidFill>
                  <a:schemeClr val="tx1"/>
                </a:solidFill>
              </a:rPr>
              <a:t>Tel.: 0800 11 222 00</a:t>
            </a:r>
            <a:endParaRPr>
              <a:solidFill>
                <a:schemeClr val="tx1"/>
              </a:solidFill>
            </a:endParaRPr>
          </a:p>
          <a:p>
            <a:pPr marL="457200" indent="-457200">
              <a:buFont typeface="+mj-lt"/>
              <a:buAutoNum type="arabicPeriod"/>
              <a:defRPr/>
            </a:pPr>
            <a:endParaRPr lang="de-DE">
              <a:solidFill>
                <a:schemeClr val="tx1"/>
              </a:solidFill>
            </a:endParaRPr>
          </a:p>
          <a:p>
            <a:pPr marL="457200" indent="-457200">
              <a:buFont typeface="+mj-lt"/>
              <a:buAutoNum type="arabicPeriod"/>
              <a:defRPr/>
            </a:pPr>
            <a:r>
              <a:rPr lang="de-DE">
                <a:solidFill>
                  <a:schemeClr val="tx1"/>
                </a:solidFill>
              </a:rPr>
              <a:t>Nummer gegen Kummer: </a:t>
            </a:r>
            <a:endParaRPr>
              <a:solidFill>
                <a:schemeClr val="tx1"/>
              </a:solidFill>
            </a:endParaRPr>
          </a:p>
          <a:p>
            <a:pPr marL="914400" lvl="1" indent="-457200">
              <a:buFont typeface="Wingdings"/>
              <a:buChar char="§"/>
              <a:defRPr/>
            </a:pPr>
            <a:r>
              <a:rPr lang="de-DE" u="sng">
                <a:solidFill>
                  <a:schemeClr val="tx1"/>
                </a:solidFill>
                <a:hlinkClick r:id="rId4" tooltip="https://www.nummergegenkummer.de/"/>
              </a:rPr>
              <a:t>https://www.nummergegenkummer.de</a:t>
            </a:r>
            <a:r>
              <a:rPr lang="de-DE">
                <a:solidFill>
                  <a:schemeClr val="tx1"/>
                </a:solidFill>
              </a:rPr>
              <a:t> </a:t>
            </a:r>
            <a:endParaRPr>
              <a:solidFill>
                <a:schemeClr val="tx1"/>
              </a:solidFill>
            </a:endParaRPr>
          </a:p>
          <a:p>
            <a:pPr marL="914400" lvl="1" indent="-457200">
              <a:buFont typeface="Wingdings"/>
              <a:buChar char="§"/>
              <a:defRPr/>
            </a:pPr>
            <a:r>
              <a:rPr lang="de-DE">
                <a:solidFill>
                  <a:schemeClr val="tx1"/>
                </a:solidFill>
              </a:rPr>
              <a:t>Tel.: 116 111</a:t>
            </a:r>
            <a:endParaRPr>
              <a:solidFill>
                <a:schemeClr val="tx1"/>
              </a:solidFill>
            </a:endParaRPr>
          </a:p>
          <a:p>
            <a:pPr lvl="1">
              <a:defRPr/>
            </a:pPr>
            <a:endParaRPr lang="de-DE">
              <a:solidFill>
                <a:schemeClr val="tx1"/>
              </a:solidFill>
            </a:endParaRPr>
          </a:p>
          <a:p>
            <a:pPr marL="457200" indent="-457200">
              <a:buFont typeface="+mj-lt"/>
              <a:buAutoNum type="arabicPeriod"/>
              <a:defRPr/>
            </a:pPr>
            <a:r>
              <a:rPr lang="de-DE">
                <a:solidFill>
                  <a:schemeClr val="tx1"/>
                </a:solidFill>
              </a:rPr>
              <a:t>Hilfe-Portal sexueller Missbrauch: </a:t>
            </a:r>
            <a:endParaRPr>
              <a:solidFill>
                <a:schemeClr val="tx1"/>
              </a:solidFill>
            </a:endParaRPr>
          </a:p>
          <a:p>
            <a:pPr marL="914400" lvl="1" indent="-457200">
              <a:buFont typeface="Wingdings"/>
              <a:buChar char="§"/>
              <a:defRPr/>
            </a:pPr>
            <a:r>
              <a:rPr lang="de-DE" u="sng">
                <a:solidFill>
                  <a:schemeClr val="tx1"/>
                </a:solidFill>
                <a:hlinkClick r:id="rId5" tooltip="https://www.hilfe-portal-missbrauch.de/"/>
              </a:rPr>
              <a:t>https://www.hilfe-portal-missbrauch.de/</a:t>
            </a:r>
            <a:endParaRPr lang="de-DE">
              <a:solidFill>
                <a:schemeClr val="tx1"/>
              </a:solidFill>
            </a:endParaRPr>
          </a:p>
          <a:p>
            <a:pPr marL="914400" lvl="1" indent="-457200">
              <a:buFont typeface="Wingdings"/>
              <a:buChar char="§"/>
              <a:defRPr/>
            </a:pPr>
            <a:r>
              <a:rPr lang="de-DE">
                <a:solidFill>
                  <a:schemeClr val="tx1"/>
                </a:solidFill>
              </a:rPr>
              <a:t>Tel.: 08002255530</a:t>
            </a:r>
            <a:endParaRPr>
              <a:solidFill>
                <a:schemeClr val="tx1"/>
              </a:solidFill>
            </a:endParaRPr>
          </a:p>
          <a:p>
            <a:pPr marL="457200" indent="-457200">
              <a:buFont typeface="+mj-lt"/>
              <a:buAutoNum type="arabicPeriod"/>
              <a:defRPr/>
            </a:pPr>
            <a:endParaRPr lang="de-DE">
              <a:highlight>
                <a:srgbClr val="FFFF00"/>
              </a:highlight>
            </a:endParaRPr>
          </a:p>
          <a:p>
            <a:pPr marL="457200" indent="-457200">
              <a:buFont typeface="+mj-lt"/>
              <a:buAutoNum type="arabicPeriod"/>
              <a:defRPr/>
            </a:pPr>
            <a:endParaRPr lang="de-DE">
              <a:solidFill>
                <a:srgbClr val="FF0000"/>
              </a:solidFill>
              <a:highlight>
                <a:srgbClr val="FFFF00"/>
              </a:highlight>
            </a:endParaRPr>
          </a:p>
          <a:p>
            <a:pPr>
              <a:defRPr/>
            </a:pPr>
            <a:endParaRPr lang="de-DE"/>
          </a:p>
        </p:txBody>
      </p:sp>
      <p:sp>
        <p:nvSpPr>
          <p:cNvPr id="6" name="Foliennummernplatzhalter 5"/>
          <p:cNvSpPr>
            <a:spLocks noGrp="1"/>
          </p:cNvSpPr>
          <p:nvPr>
            <p:ph type="sldNum" sz="quarter" idx="14"/>
          </p:nvPr>
        </p:nvSpPr>
        <p:spPr bwMode="auto"/>
        <p:txBody>
          <a:bodyPr/>
          <a:lstStyle/>
          <a:p>
            <a:pPr>
              <a:defRPr/>
            </a:pPr>
            <a:fld id="{84A1FA42-DC19-BA43-BB12-83C626D2DFE2}" type="slidenum">
              <a:rPr lang="de-DE"/>
              <a:t>35</a:t>
            </a:fld>
            <a:endParaRPr lang="de-DE"/>
          </a:p>
        </p:txBody>
      </p:sp>
      <p:pic>
        <p:nvPicPr>
          <p:cNvPr id="2" name="Picture 2" descr="A group of people holding a banner&#10;&#10;Description automatically generated"/>
          <p:cNvPicPr>
            <a:picLocks noChangeAspect="1"/>
          </p:cNvPicPr>
          <p:nvPr/>
        </p:nvPicPr>
        <p:blipFill>
          <a:blip r:embed="rId6"/>
          <a:stretch/>
        </p:blipFill>
        <p:spPr bwMode="auto">
          <a:xfrm>
            <a:off x="7030046" y="1916832"/>
            <a:ext cx="3430657" cy="343065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Titel 3"/>
          <p:cNvSpPr>
            <a:spLocks noGrp="1"/>
          </p:cNvSpPr>
          <p:nvPr>
            <p:ph type="title"/>
          </p:nvPr>
        </p:nvSpPr>
        <p:spPr bwMode="auto">
          <a:xfrm rot="10800000" flipV="1">
            <a:off x="617513" y="736270"/>
            <a:ext cx="4880759" cy="1994898"/>
          </a:xfrm>
        </p:spPr>
        <p:txBody>
          <a:bodyPr/>
          <a:lstStyle/>
          <a:p>
            <a:pPr algn="ctr">
              <a:lnSpc>
                <a:spcPct val="150000"/>
              </a:lnSpc>
              <a:defRPr/>
            </a:pPr>
            <a:r>
              <a:rPr lang="de-DE" sz="2600">
                <a:solidFill>
                  <a:schemeClr val="accent1"/>
                </a:solidFill>
              </a:rPr>
              <a:t>Vielen Dank </a:t>
            </a:r>
            <a:br>
              <a:rPr lang="de-DE" sz="2600">
                <a:solidFill>
                  <a:schemeClr val="accent1"/>
                </a:solidFill>
              </a:rPr>
            </a:br>
            <a:r>
              <a:rPr lang="de-DE" sz="2600">
                <a:solidFill>
                  <a:schemeClr val="accent1"/>
                </a:solidFill>
              </a:rPr>
              <a:t>für eure Aufmerksamkeit!</a:t>
            </a:r>
            <a:endParaRPr/>
          </a:p>
        </p:txBody>
      </p:sp>
      <p:sp>
        <p:nvSpPr>
          <p:cNvPr id="6" name="Titel 3"/>
          <p:cNvSpPr txBox="1"/>
          <p:nvPr/>
        </p:nvSpPr>
        <p:spPr bwMode="auto">
          <a:xfrm rot="10800000" flipV="1">
            <a:off x="6733723" y="3676711"/>
            <a:ext cx="4880759" cy="1994898"/>
          </a:xfrm>
          <a:prstGeom prst="rect">
            <a:avLst/>
          </a:prstGeom>
        </p:spPr>
        <p:txBody>
          <a:bodyPr anchor="ctr"/>
          <a:lstStyle>
            <a:lvl1pPr algn="l">
              <a:spcBef>
                <a:spcPts val="0"/>
              </a:spcBef>
              <a:spcAft>
                <a:spcPts val="0"/>
              </a:spcAft>
              <a:defRPr sz="2400" b="1" cap="all" spc="1000">
                <a:solidFill>
                  <a:schemeClr val="tx1"/>
                </a:solidFill>
                <a:latin typeface="+mj-lt"/>
                <a:ea typeface="+mj-ea"/>
                <a:cs typeface="+mj-cs"/>
              </a:defRPr>
            </a:lvl1pPr>
            <a:lvl2pPr algn="l">
              <a:spcBef>
                <a:spcPts val="0"/>
              </a:spcBef>
              <a:spcAft>
                <a:spcPts val="0"/>
              </a:spcAft>
              <a:defRPr sz="2800" b="1">
                <a:solidFill>
                  <a:srgbClr val="1F497D"/>
                </a:solidFill>
                <a:latin typeface="Calibri"/>
              </a:defRPr>
            </a:lvl2pPr>
            <a:lvl3pPr algn="l">
              <a:spcBef>
                <a:spcPts val="0"/>
              </a:spcBef>
              <a:spcAft>
                <a:spcPts val="0"/>
              </a:spcAft>
              <a:defRPr sz="2800" b="1">
                <a:solidFill>
                  <a:srgbClr val="1F497D"/>
                </a:solidFill>
                <a:latin typeface="Calibri"/>
              </a:defRPr>
            </a:lvl3pPr>
            <a:lvl4pPr algn="l">
              <a:spcBef>
                <a:spcPts val="0"/>
              </a:spcBef>
              <a:spcAft>
                <a:spcPts val="0"/>
              </a:spcAft>
              <a:defRPr sz="2800" b="1">
                <a:solidFill>
                  <a:srgbClr val="1F497D"/>
                </a:solidFill>
                <a:latin typeface="Calibri"/>
              </a:defRPr>
            </a:lvl4pPr>
            <a:lvl5pPr algn="l">
              <a:spcBef>
                <a:spcPts val="0"/>
              </a:spcBef>
              <a:spcAft>
                <a:spcPts val="0"/>
              </a:spcAft>
              <a:defRPr sz="2800" b="1">
                <a:solidFill>
                  <a:srgbClr val="1F497D"/>
                </a:solidFill>
                <a:latin typeface="Calibri"/>
              </a:defRPr>
            </a:lvl5pPr>
            <a:lvl6pPr marL="457200" algn="l">
              <a:spcBef>
                <a:spcPts val="0"/>
              </a:spcBef>
              <a:spcAft>
                <a:spcPts val="0"/>
              </a:spcAft>
              <a:defRPr sz="2800" b="1">
                <a:solidFill>
                  <a:schemeClr val="tx1"/>
                </a:solidFill>
                <a:latin typeface="Calibri"/>
              </a:defRPr>
            </a:lvl6pPr>
            <a:lvl7pPr marL="914400" algn="l">
              <a:spcBef>
                <a:spcPts val="0"/>
              </a:spcBef>
              <a:spcAft>
                <a:spcPts val="0"/>
              </a:spcAft>
              <a:defRPr sz="2800" b="1">
                <a:solidFill>
                  <a:schemeClr val="tx1"/>
                </a:solidFill>
                <a:latin typeface="Calibri"/>
              </a:defRPr>
            </a:lvl7pPr>
            <a:lvl8pPr marL="1371600" algn="l">
              <a:spcBef>
                <a:spcPts val="0"/>
              </a:spcBef>
              <a:spcAft>
                <a:spcPts val="0"/>
              </a:spcAft>
              <a:defRPr sz="2800" b="1">
                <a:solidFill>
                  <a:schemeClr val="tx1"/>
                </a:solidFill>
                <a:latin typeface="Calibri"/>
              </a:defRPr>
            </a:lvl8pPr>
            <a:lvl9pPr marL="1828800" algn="l">
              <a:spcBef>
                <a:spcPts val="0"/>
              </a:spcBef>
              <a:spcAft>
                <a:spcPts val="0"/>
              </a:spcAft>
              <a:defRPr sz="2800" b="1">
                <a:solidFill>
                  <a:schemeClr val="tx1"/>
                </a:solidFill>
                <a:latin typeface="Calibri"/>
              </a:defRPr>
            </a:lvl9pPr>
          </a:lstStyle>
          <a:p>
            <a:pPr algn="ctr">
              <a:lnSpc>
                <a:spcPct val="90000"/>
              </a:lnSpc>
              <a:spcBef>
                <a:spcPts val="0"/>
              </a:spcBef>
              <a:spcAft>
                <a:spcPts val="0"/>
              </a:spcAft>
              <a:buFont typeface="Arial"/>
              <a:defRPr/>
            </a:pPr>
            <a:r>
              <a:rPr lang="de-DE" sz="6000">
                <a:ln w="9525" cap="flat">
                  <a:noFill/>
                  <a:prstDash val="solid"/>
                  <a:round/>
                </a:ln>
                <a:ea typeface="Arial"/>
                <a:cs typeface="Arial"/>
              </a:rPr>
              <a:t>Gibt es Fragen?</a:t>
            </a:r>
            <a:endParaRPr/>
          </a:p>
        </p:txBody>
      </p:sp>
      <p:pic>
        <p:nvPicPr>
          <p:cNvPr id="3" name="Picture 2" descr="A group of people holding a banner&#10;&#10;Description automatically generated"/>
          <p:cNvPicPr>
            <a:picLocks noChangeAspect="1"/>
          </p:cNvPicPr>
          <p:nvPr/>
        </p:nvPicPr>
        <p:blipFill>
          <a:blip r:embed="rId3"/>
          <a:stretch/>
        </p:blipFill>
        <p:spPr bwMode="auto">
          <a:xfrm>
            <a:off x="911384" y="2564984"/>
            <a:ext cx="4293016" cy="4293016"/>
          </a:xfrm>
          <a:prstGeom prst="rect">
            <a:avLst/>
          </a:prstGeom>
        </p:spPr>
      </p:pic>
      <p:pic>
        <p:nvPicPr>
          <p:cNvPr id="7" name="Picture 6"/>
          <p:cNvPicPr>
            <a:picLocks noChangeAspect="1"/>
          </p:cNvPicPr>
          <p:nvPr/>
        </p:nvPicPr>
        <p:blipFill>
          <a:blip r:embed="rId4"/>
          <a:stretch/>
        </p:blipFill>
        <p:spPr bwMode="auto">
          <a:xfrm>
            <a:off x="6954921" y="-171400"/>
            <a:ext cx="4438362" cy="443836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Quellen</a:t>
            </a:r>
            <a:endParaRPr>
              <a:solidFill>
                <a:schemeClr val="tx1"/>
              </a:solidFill>
            </a:endParaRPr>
          </a:p>
        </p:txBody>
      </p:sp>
      <p:sp>
        <p:nvSpPr>
          <p:cNvPr id="3" name="Inhaltsplatzhalter 2"/>
          <p:cNvSpPr>
            <a:spLocks noGrp="1"/>
          </p:cNvSpPr>
          <p:nvPr>
            <p:ph sz="half" idx="1"/>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marL="285750" indent="-285750">
              <a:buFont typeface="Wingdings"/>
              <a:buChar char="§"/>
              <a:defRPr/>
            </a:pPr>
            <a:r>
              <a:rPr lang="en-GB" sz="1300">
                <a:solidFill>
                  <a:schemeClr val="accent3"/>
                </a:solidFill>
              </a:rPr>
              <a:t>Hartill, M., Rulofs, B., Allroggen, M., Demarbaix, S., Diketmüller, R., Lang, M., Martin, M., Nanu, I., Sage, D., Stativa, E., Kampen, J., &amp; Vertommen, T. (2023). Prevalence of interpersonal violence against children in sport in six European countries. </a:t>
            </a:r>
            <a:r>
              <a:rPr lang="en-GB" sz="1300" i="1">
                <a:solidFill>
                  <a:schemeClr val="accent3"/>
                </a:solidFill>
              </a:rPr>
              <a:t>Child Abuse &amp; Neglect</a:t>
            </a:r>
            <a:r>
              <a:rPr lang="en-GB" sz="1300">
                <a:solidFill>
                  <a:schemeClr val="accent3"/>
                </a:solidFill>
              </a:rPr>
              <a:t>, </a:t>
            </a:r>
            <a:r>
              <a:rPr lang="en-GB" sz="1300" i="1">
                <a:solidFill>
                  <a:schemeClr val="accent3"/>
                </a:solidFill>
              </a:rPr>
              <a:t>146</a:t>
            </a:r>
            <a:r>
              <a:rPr lang="en-GB" sz="1300">
                <a:solidFill>
                  <a:schemeClr val="accent3"/>
                </a:solidFill>
              </a:rPr>
              <a:t>, 106513. </a:t>
            </a:r>
            <a:r>
              <a:rPr lang="en-GB" sz="1300" u="sng">
                <a:solidFill>
                  <a:schemeClr val="accent3"/>
                </a:solidFill>
                <a:hlinkClick r:id="rId3" tooltip="https://doi.org/10.1016/j.chiabu.2023.106513"/>
              </a:rPr>
              <a:t>https://doi.org/10.1016/j.chiabu.2023.106513</a:t>
            </a:r>
            <a:endParaRPr lang="en-GB" sz="1300">
              <a:solidFill>
                <a:schemeClr val="accent3"/>
              </a:solidFill>
            </a:endParaRPr>
          </a:p>
          <a:p>
            <a:pPr marL="285750" indent="-285750">
              <a:buFont typeface="Wingdings"/>
              <a:buChar char="§"/>
              <a:defRPr/>
            </a:pPr>
            <a:r>
              <a:rPr lang="en-GB" sz="1300">
                <a:solidFill>
                  <a:schemeClr val="accent3"/>
                </a:solidFill>
              </a:rPr>
              <a:t>MAKISTA e.V. (o.J.) </a:t>
            </a:r>
            <a:r>
              <a:rPr lang="en-GB" sz="1300" i="1">
                <a:solidFill>
                  <a:schemeClr val="accent3"/>
                </a:solidFill>
              </a:rPr>
              <a:t>Bildung für Kinderrechte und Demokratie. </a:t>
            </a:r>
            <a:r>
              <a:rPr lang="en-GB" sz="1300">
                <a:solidFill>
                  <a:schemeClr val="accent3"/>
                </a:solidFill>
              </a:rPr>
              <a:t>Abgerufen am 21.01.2025 von </a:t>
            </a:r>
            <a:r>
              <a:rPr lang="en-GB" sz="1300" u="sng">
                <a:solidFill>
                  <a:schemeClr val="accent3"/>
                </a:solidFill>
                <a:hlinkClick r:id="rId4" tooltip="https://www.makista.de/"/>
              </a:rPr>
              <a:t>https://www.makista.de/</a:t>
            </a:r>
            <a:endParaRPr lang="en-GB" sz="1300">
              <a:solidFill>
                <a:schemeClr val="accent3"/>
              </a:solidFill>
            </a:endParaRPr>
          </a:p>
          <a:p>
            <a:pPr marL="285750" indent="-285750">
              <a:buFont typeface="Wingdings"/>
              <a:buChar char="§"/>
              <a:defRPr/>
            </a:pPr>
            <a:r>
              <a:rPr lang="en-US" sz="1300">
                <a:solidFill>
                  <a:schemeClr val="accent3"/>
                </a:solidFill>
              </a:rPr>
              <a:t>McMahon, S., &amp; Banyard, V. L. (2012). When can I help? A conceptual framework for the prevention of sexual violence through bystander intervention. </a:t>
            </a:r>
            <a:r>
              <a:rPr lang="en-US" sz="1300" i="1">
                <a:solidFill>
                  <a:schemeClr val="accent3"/>
                </a:solidFill>
              </a:rPr>
              <a:t>Trauma, Violence, &amp; Abuse, 13</a:t>
            </a:r>
            <a:r>
              <a:rPr lang="en-US" sz="1300">
                <a:solidFill>
                  <a:schemeClr val="accent3"/>
                </a:solidFill>
              </a:rPr>
              <a:t>(1), 3–14. </a:t>
            </a:r>
            <a:r>
              <a:rPr lang="en-US" sz="1300" u="sng">
                <a:solidFill>
                  <a:schemeClr val="accent3"/>
                </a:solidFill>
                <a:hlinkClick r:id="rId5" tooltip="https://doi.org/10.1177/1524838011426015"/>
              </a:rPr>
              <a:t>https://doi.org/10.1177/1524838011426015</a:t>
            </a:r>
            <a:endParaRPr lang="en-GB" sz="1300">
              <a:solidFill>
                <a:schemeClr val="accent3"/>
              </a:solidFill>
            </a:endParaRPr>
          </a:p>
          <a:p>
            <a:pPr marL="285750" indent="-285750">
              <a:buFont typeface="Wingdings"/>
              <a:buChar char="§"/>
              <a:defRPr/>
            </a:pPr>
            <a:r>
              <a:rPr lang="en-GB" sz="1300">
                <a:solidFill>
                  <a:schemeClr val="accent3"/>
                </a:solidFill>
              </a:rPr>
              <a:t>Ohlert, J., Vertommen, T., Rulofs, B., Rau, T., &amp; Allroggen, M. (2020). Elite athletes’ experiences of interpersonal violence in organized sport in Germany, the Netherlands, and Belgium. </a:t>
            </a:r>
            <a:r>
              <a:rPr lang="en-GB" sz="1300" i="1">
                <a:solidFill>
                  <a:schemeClr val="accent3"/>
                </a:solidFill>
              </a:rPr>
              <a:t>European Journal of Sport Science</a:t>
            </a:r>
            <a:r>
              <a:rPr lang="en-GB" sz="1300">
                <a:solidFill>
                  <a:schemeClr val="accent3"/>
                </a:solidFill>
              </a:rPr>
              <a:t>, </a:t>
            </a:r>
            <a:r>
              <a:rPr lang="en-GB" sz="1300" i="1">
                <a:solidFill>
                  <a:schemeClr val="accent3"/>
                </a:solidFill>
              </a:rPr>
              <a:t>21</a:t>
            </a:r>
            <a:r>
              <a:rPr lang="en-GB" sz="1300">
                <a:solidFill>
                  <a:schemeClr val="accent3"/>
                </a:solidFill>
              </a:rPr>
              <a:t>(4), 604–613. </a:t>
            </a:r>
            <a:r>
              <a:rPr lang="en-GB" sz="1300" u="sng">
                <a:solidFill>
                  <a:schemeClr val="accent3"/>
                </a:solidFill>
                <a:hlinkClick r:id="rId6" tooltip="https://doi.org/10.1080/17461391.2020.1781266"/>
              </a:rPr>
              <a:t>https://doi.org/10.1080/17461391.2020.1781266</a:t>
            </a:r>
            <a:endParaRPr lang="en-GB" sz="1300">
              <a:solidFill>
                <a:schemeClr val="accent3"/>
              </a:solidFill>
            </a:endParaRPr>
          </a:p>
          <a:p>
            <a:pPr marL="285750" indent="-285750">
              <a:buFont typeface="Wingdings"/>
              <a:buChar char="§"/>
              <a:defRPr/>
            </a:pPr>
            <a:r>
              <a:rPr lang="en-GB" sz="1300">
                <a:solidFill>
                  <a:schemeClr val="accent3"/>
                </a:solidFill>
              </a:rPr>
              <a:t>Rulofs, B., Allroggen, M., Ohlert, J., Gramm, C., Rau, T., Wagner, I., Hartmann-Tews, I., Feiler, S., &amp; Breuer, C. (2016). </a:t>
            </a:r>
            <a:r>
              <a:rPr lang="en-GB" sz="1300" i="1">
                <a:solidFill>
                  <a:schemeClr val="accent3"/>
                </a:solidFill>
              </a:rPr>
              <a:t>»Safe Sport« Schutz von Kindern und Jugendlichen im organisierten Sport in Deutschland</a:t>
            </a:r>
            <a:r>
              <a:rPr lang="en-GB" sz="1300">
                <a:solidFill>
                  <a:schemeClr val="accent3"/>
                </a:solidFill>
              </a:rPr>
              <a:t>. Deutsche Sporthochschule Köln &amp; Universitätsklinikum Ulm. </a:t>
            </a:r>
            <a:r>
              <a:rPr lang="en-GB" sz="1300" u="sng">
                <a:solidFill>
                  <a:schemeClr val="accent3"/>
                </a:solidFill>
                <a:hlinkClick r:id="rId7" tooltip="https://www.uniklinik-ulm.de/fileadmin/default/Kliniken/Kinder-Jugendpsychiatrie/Dokumente/Safe_Sport_Abschlussbericht.pdf"/>
              </a:rPr>
              <a:t>https://www.uniklinik-ulm.de/fileadmin/default/Kliniken/Kinder-Jugendpsychiatrie/Dokumente/Safe_Sport_Abschlussbericht.pdf</a:t>
            </a:r>
            <a:endParaRPr lang="en-GB" sz="1300">
              <a:solidFill>
                <a:schemeClr val="accent3"/>
              </a:solidFill>
            </a:endParaRPr>
          </a:p>
          <a:p>
            <a:pPr marL="285750" indent="-285750">
              <a:buFont typeface="Wingdings"/>
              <a:buChar char="§"/>
              <a:defRPr/>
            </a:pPr>
            <a:r>
              <a:rPr lang="en-GB" sz="1300">
                <a:solidFill>
                  <a:schemeClr val="accent3"/>
                </a:solidFill>
              </a:rPr>
              <a:t>Rulofs, B., Gerlach, M., Kriscanowits, A., Mayer, S., Rau, T., Wahnschaffe-Waldhoff, K., Wulf, O., &amp; Allroggen, M. (2022). </a:t>
            </a:r>
            <a:r>
              <a:rPr lang="en-GB" sz="1300" i="1">
                <a:solidFill>
                  <a:schemeClr val="accent3"/>
                </a:solidFill>
              </a:rPr>
              <a:t>SicherImSport: Sexualisierte Grenzverletzungen, Belästigung und Gewalt im organisierten Sport – Häufigkeiten und Formen sowie der Status Quo der Prävention und Intervention</a:t>
            </a:r>
            <a:r>
              <a:rPr lang="en-GB" sz="1300">
                <a:solidFill>
                  <a:schemeClr val="accent3"/>
                </a:solidFill>
              </a:rPr>
              <a:t>. Deutsche Sporthochschule Köln &amp; Universitätsklinikum Ulm. </a:t>
            </a:r>
            <a:r>
              <a:rPr lang="en-GB" sz="1300" u="sng">
                <a:solidFill>
                  <a:schemeClr val="accent3"/>
                </a:solidFill>
                <a:hlinkClick r:id="rId8" tooltip="https://www.lsb.nrw/fileadmin/global/media/Downloadcenter/Sexualisierte_Gewalt/Bericht_zum_Forschungsprojekt_SicherImSport.pdf"/>
              </a:rPr>
              <a:t>https://www.lsb.nrw/fileadmin/global/media/Downloadcenter/Sexualisierte_Gewalt/Bericht_zum_Forschungsprojekt_SicherImSport.pdf</a:t>
            </a:r>
            <a:endParaRPr lang="en-GB" sz="1300">
              <a:solidFill>
                <a:schemeClr val="accent3"/>
              </a:solidFill>
            </a:endParaRPr>
          </a:p>
          <a:p>
            <a:pPr marL="285750" indent="-285750">
              <a:buFont typeface="Wingdings"/>
              <a:buChar char="§"/>
              <a:defRPr/>
            </a:pPr>
            <a:r>
              <a:rPr lang="de-DE" sz="1300">
                <a:solidFill>
                  <a:schemeClr val="accent3"/>
                </a:solidFill>
                <a:cs typeface="Calibri"/>
              </a:rPr>
              <a:t>Rulofs, B., Ohlert, J., Hartmann-Tews, I. Axmann, G., Brennecke, D., Hoffmann, B., Schäfer-Pels, A. &amp; Allroggen, M. (2022). </a:t>
            </a:r>
            <a:r>
              <a:rPr lang="de-DE" sz="1300" i="1">
                <a:solidFill>
                  <a:schemeClr val="accent3"/>
                </a:solidFill>
                <a:cs typeface="Calibri"/>
              </a:rPr>
              <a:t>Trainer*innen als zentrale Akteur*innen in der Prävention sexualisierter Gewalt: Umgang mit Nähe und Distanz im Verbundsystem Nachwuchsleistungssport (TraiNah).</a:t>
            </a:r>
            <a:r>
              <a:rPr lang="de-DE" sz="1300">
                <a:solidFill>
                  <a:schemeClr val="accent3"/>
                </a:solidFill>
                <a:cs typeface="Calibri"/>
              </a:rPr>
              <a:t>Deutsche Sporthochschule Köln. </a:t>
            </a:r>
            <a:r>
              <a:rPr lang="de-DE" sz="1300" u="sng">
                <a:solidFill>
                  <a:schemeClr val="accent3"/>
                </a:solidFill>
                <a:cs typeface="Calibri"/>
                <a:hlinkClick r:id="rId9" tooltip="https://www.bisp.de/SharedDocs/Downloads/Projektlisten/Projekte_2022/TrainahPraeventionSexualisierterGewalt.pdf?__blob=publicationFile"/>
              </a:rPr>
              <a:t>https://www.bisp.de/SharedDocs/Downloads/Projektlisten/Projekte_2022/TrainahPraeventionSexualisierterGewalt.pdf?__blob=publicationFile</a:t>
            </a:r>
            <a:endParaRPr lang="en-GB" sz="1300">
              <a:solidFill>
                <a:schemeClr val="accent3"/>
              </a:solidFill>
            </a:endParaRPr>
          </a:p>
          <a:p>
            <a:pPr marL="285750" indent="-285750">
              <a:buFont typeface="Wingdings"/>
              <a:buChar char="§"/>
              <a:defRPr/>
            </a:pPr>
            <a:r>
              <a:rPr lang="en-GB" sz="1300" i="1">
                <a:solidFill>
                  <a:schemeClr val="accent3"/>
                </a:solidFill>
                <a:cs typeface="Calibri"/>
              </a:rPr>
              <a:t>Sportjugend Hessen: Kinderrechte im Sport. </a:t>
            </a:r>
            <a:r>
              <a:rPr lang="en-GB" sz="1300">
                <a:solidFill>
                  <a:schemeClr val="accent3"/>
                </a:solidFill>
                <a:cs typeface="Calibri"/>
              </a:rPr>
              <a:t>(o.J.). Abgerufen am 21.01.2025 von </a:t>
            </a:r>
            <a:r>
              <a:rPr lang="en-GB" sz="1300" u="sng">
                <a:solidFill>
                  <a:schemeClr val="accent3"/>
                </a:solidFill>
                <a:cs typeface="Calibri"/>
                <a:hlinkClick r:id="rId10" tooltip="https://www.sportjugend-hessen.de/themen/kindeswohl/kinderrechte-im-sport/"/>
              </a:rPr>
              <a:t>https://www.sportjugend-hessen.de/themen/kindeswohl/kinderrechte-im-sport/</a:t>
            </a:r>
            <a:endParaRPr lang="en-GB" sz="1300">
              <a:solidFill>
                <a:schemeClr val="accent3"/>
              </a:solidFill>
            </a:endParaRPr>
          </a:p>
          <a:p>
            <a:pPr marL="285750" indent="-285750">
              <a:buFont typeface="Wingdings"/>
              <a:buChar char="§"/>
              <a:defRPr/>
            </a:pPr>
            <a:r>
              <a:rPr lang="en-GB" sz="1300">
                <a:solidFill>
                  <a:schemeClr val="accent3"/>
                </a:solidFill>
              </a:rPr>
              <a:t>Tuakli-Wosornu, Y. A., Burrows, K., Fasting, K., Hartill, M., Hodge, K., Kaufman, K., Kavanagh, E., Kirby, S. L., MacLeod, J. G., Mountjoy, M., Parent, S., Tak, M., Vertommen, T., &amp; Rhind, D. J. A. (2024). IOC consensus statement: Interpersonal violence and safeguarding in sport. </a:t>
            </a:r>
            <a:r>
              <a:rPr lang="en-GB" sz="1300" i="1">
                <a:solidFill>
                  <a:schemeClr val="accent3"/>
                </a:solidFill>
              </a:rPr>
              <a:t>British Journal of Sports Medicine</a:t>
            </a:r>
            <a:r>
              <a:rPr lang="en-GB" sz="1300">
                <a:solidFill>
                  <a:schemeClr val="accent3"/>
                </a:solidFill>
              </a:rPr>
              <a:t>, </a:t>
            </a:r>
            <a:r>
              <a:rPr lang="en-GB" sz="1300" i="1">
                <a:solidFill>
                  <a:schemeClr val="accent3"/>
                </a:solidFill>
              </a:rPr>
              <a:t>58</a:t>
            </a:r>
            <a:r>
              <a:rPr lang="en-GB" sz="1300">
                <a:solidFill>
                  <a:schemeClr val="accent3"/>
                </a:solidFill>
              </a:rPr>
              <a:t>(22), 1322–1344. </a:t>
            </a:r>
            <a:r>
              <a:rPr lang="en-GB" sz="1300" u="sng">
                <a:solidFill>
                  <a:schemeClr val="accent3"/>
                </a:solidFill>
                <a:hlinkClick r:id="rId11" tooltip="https://doi.org/10.1136/bjsports-2024-108766"/>
              </a:rPr>
              <a:t>https://doi.org/10.1136/bjsports-2024-108766</a:t>
            </a:r>
            <a:endParaRPr lang="en-GB" sz="1300">
              <a:solidFill>
                <a:schemeClr val="accent3"/>
              </a:solidFill>
            </a:endParaRPr>
          </a:p>
          <a:p>
            <a:pPr marL="285750" indent="-285750">
              <a:buFont typeface="Wingdings"/>
              <a:buChar char="§"/>
              <a:defRPr/>
            </a:pPr>
            <a:r>
              <a:rPr lang="de-DE" sz="1300">
                <a:solidFill>
                  <a:schemeClr val="accent3"/>
                </a:solidFill>
                <a:cs typeface="Calibri"/>
              </a:rPr>
              <a:t>UBSKM. (2021, Oktober 14). </a:t>
            </a:r>
            <a:r>
              <a:rPr lang="de-DE" sz="1300" i="1">
                <a:solidFill>
                  <a:schemeClr val="accent3"/>
                </a:solidFill>
                <a:cs typeface="Calibri"/>
              </a:rPr>
              <a:t>Sexueller Missbrauch – Was ist strafbar bei sexueller Gewalt gegen Kinder und Jugendliche? </a:t>
            </a:r>
            <a:r>
              <a:rPr lang="de-DE" sz="1300">
                <a:solidFill>
                  <a:schemeClr val="accent3"/>
                </a:solidFill>
              </a:rPr>
              <a:t>[Video].YouTube. </a:t>
            </a:r>
            <a:r>
              <a:rPr lang="de-DE" sz="1300" b="0" i="0" u="sng">
                <a:solidFill>
                  <a:schemeClr val="accent3"/>
                </a:solidFill>
                <a:cs typeface="Calibri"/>
                <a:hlinkClick r:id="rId12" tooltip="https://www.youtube.com/watch?v=dCrp6w2WdeY&amp;t=10sund"/>
              </a:rPr>
              <a:t>https://www.youtube.com/watch?v=dCrp6w2WdeY&amp;t=10sund</a:t>
            </a:r>
            <a:endParaRPr lang="en-GB" sz="1300">
              <a:solidFill>
                <a:schemeClr val="accent3"/>
              </a:solidFill>
            </a:endParaRPr>
          </a:p>
          <a:p>
            <a:pPr marL="285750" indent="-285750">
              <a:buFont typeface="Wingdings"/>
              <a:buChar char="§"/>
              <a:defRPr/>
            </a:pPr>
            <a:r>
              <a:rPr lang="en-GB" sz="1300">
                <a:solidFill>
                  <a:schemeClr val="accent3"/>
                </a:solidFill>
              </a:rPr>
              <a:t>World Health Organization (Ed.). (2002). </a:t>
            </a:r>
            <a:r>
              <a:rPr lang="en-GB" sz="1300" i="1">
                <a:solidFill>
                  <a:schemeClr val="accent3"/>
                </a:solidFill>
              </a:rPr>
              <a:t>World report on violence and health</a:t>
            </a:r>
            <a:r>
              <a:rPr lang="en-GB" sz="1300">
                <a:solidFill>
                  <a:schemeClr val="accent3"/>
                </a:solidFill>
              </a:rPr>
              <a:t>. World Health Organization.</a:t>
            </a:r>
            <a:endParaRPr>
              <a:solidFill>
                <a:schemeClr val="accent3"/>
              </a:solidFill>
            </a:endParaRPr>
          </a:p>
        </p:txBody>
      </p:sp>
      <p:sp>
        <p:nvSpPr>
          <p:cNvPr id="4" name="Foliennummernplatzhalter 3"/>
          <p:cNvSpPr>
            <a:spLocks noGrp="1"/>
          </p:cNvSpPr>
          <p:nvPr>
            <p:ph type="sldNum" sz="quarter" idx="14"/>
          </p:nvPr>
        </p:nvSpPr>
        <p:spPr bwMode="auto"/>
        <p:txBody>
          <a:bodyPr/>
          <a:lstStyle/>
          <a:p>
            <a:pPr>
              <a:defRPr/>
            </a:pPr>
            <a:fld id="{84A1FA42-DC19-BA43-BB12-83C626D2DFE2}" type="slidenum">
              <a:rPr lang="de-DE"/>
              <a:t>37</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sz="2800" b="1" i="1">
                <a:latin typeface="Calibri"/>
                <a:ea typeface="Calibri"/>
                <a:cs typeface="Times New Roman"/>
              </a:rPr>
              <a:t>Zitierhinweis</a:t>
            </a:r>
            <a:endParaRPr lang="de-DE"/>
          </a:p>
        </p:txBody>
      </p:sp>
      <p:sp>
        <p:nvSpPr>
          <p:cNvPr id="3" name="Content Placeholder 2"/>
          <p:cNvSpPr>
            <a:spLocks noGrp="1"/>
          </p:cNvSpPr>
          <p:nvPr>
            <p:ph sz="half" idx="1"/>
          </p:nvPr>
        </p:nvSpPr>
        <p:spPr bwMode="auto"/>
        <p:txBody>
          <a:bodyPr/>
          <a:lstStyle/>
          <a:p>
            <a:pPr algn="just">
              <a:lnSpc>
                <a:spcPct val="150000"/>
              </a:lnSpc>
              <a:spcBef>
                <a:spcPts val="600"/>
              </a:spcBef>
              <a:spcAft>
                <a:spcPts val="600"/>
              </a:spcAft>
              <a:defRPr/>
            </a:pPr>
            <a:r>
              <a:rPr lang="de-DE">
                <a:ea typeface="Calibri"/>
                <a:cs typeface="Times New Roman"/>
              </a:rPr>
              <a:t>Wenn Sie diese Workshop-Konzeption zitieren möchten, verwenden Sie bitte folgenden Zitierhinweis:</a:t>
            </a:r>
            <a:endParaRPr>
              <a:ea typeface="Calibri"/>
              <a:cs typeface="Times New Roman"/>
            </a:endParaRPr>
          </a:p>
          <a:p>
            <a:pPr>
              <a:lnSpc>
                <a:spcPct val="120000"/>
              </a:lnSpc>
              <a:defRPr/>
            </a:pPr>
            <a:r>
              <a:rPr lang="en-GB">
                <a:solidFill>
                  <a:schemeClr val="tx1"/>
                </a:solidFill>
              </a:rPr>
              <a:t> </a:t>
            </a:r>
            <a:endParaRPr/>
          </a:p>
          <a:p>
            <a:pPr>
              <a:lnSpc>
                <a:spcPct val="120000"/>
              </a:lnSpc>
              <a:defRPr/>
            </a:pPr>
            <a:r>
              <a:rPr lang="en-GB">
                <a:solidFill>
                  <a:schemeClr val="tx1"/>
                </a:solidFill>
              </a:rPr>
              <a:t>Greither, T., Schmitz, H., Sulprizio, M., Allroggen, M., &amp; Ohlert, J. (2025). </a:t>
            </a:r>
            <a:r>
              <a:rPr lang="en-GB" i="1">
                <a:solidFill>
                  <a:schemeClr val="tx1"/>
                </a:solidFill>
              </a:rPr>
              <a:t>Safe Space Sportverein - Sensibilisierung zum Thema Kinderschutz </a:t>
            </a:r>
            <a:r>
              <a:rPr lang="en-GB">
                <a:solidFill>
                  <a:schemeClr val="tx1"/>
                </a:solidFill>
              </a:rPr>
              <a:t>[Workshop-Konzeption]. Deutsche Sporthochschule Köln und Universitätsklinikum Ulm.</a:t>
            </a:r>
            <a:endParaRPr/>
          </a:p>
          <a:p>
            <a:pPr>
              <a:lnSpc>
                <a:spcPct val="120000"/>
              </a:lnSpc>
              <a:defRPr/>
            </a:pPr>
            <a:endParaRPr lang="en-GB">
              <a:solidFill>
                <a:schemeClr val="tx1"/>
              </a:solidFill>
            </a:endParaRPr>
          </a:p>
          <a:p>
            <a:pPr>
              <a:defRPr/>
            </a:pPr>
            <a:endParaRPr lang="de-DE"/>
          </a:p>
        </p:txBody>
      </p:sp>
      <p:sp>
        <p:nvSpPr>
          <p:cNvPr id="4" name="Slide Number Placeholder 3"/>
          <p:cNvSpPr>
            <a:spLocks noGrp="1"/>
          </p:cNvSpPr>
          <p:nvPr>
            <p:ph type="sldNum" sz="quarter" idx="14"/>
          </p:nvPr>
        </p:nvSpPr>
        <p:spPr bwMode="auto"/>
        <p:txBody>
          <a:bodyPr/>
          <a:lstStyle/>
          <a:p>
            <a:pPr>
              <a:defRPr/>
            </a:pPr>
            <a:fld id="{84A1FA42-DC19-BA43-BB12-83C626D2DFE2}" type="slidenum">
              <a:rPr lang="de-DE"/>
              <a:t>38</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60484821" name="Title 1"/>
          <p:cNvSpPr>
            <a:spLocks noGrp="1"/>
          </p:cNvSpPr>
          <p:nvPr>
            <p:ph type="title"/>
          </p:nvPr>
        </p:nvSpPr>
        <p:spPr bwMode="auto"/>
        <p:txBody>
          <a:bodyPr/>
          <a:lstStyle/>
          <a:p>
            <a:pPr>
              <a:defRPr/>
            </a:pPr>
            <a:r>
              <a:rPr lang="de-DE"/>
              <a:t>Impressum</a:t>
            </a:r>
            <a:endParaRPr/>
          </a:p>
        </p:txBody>
      </p:sp>
      <p:sp>
        <p:nvSpPr>
          <p:cNvPr id="350051648" name="Content Placeholder 2"/>
          <p:cNvSpPr>
            <a:spLocks noGrp="1"/>
          </p:cNvSpPr>
          <p:nvPr>
            <p:ph sz="half" idx="1"/>
          </p:nvPr>
        </p:nvSpPr>
        <p:spPr bwMode="auto">
          <a:xfrm>
            <a:off x="623389" y="1599977"/>
            <a:ext cx="10222088" cy="1995707"/>
          </a:xfrm>
        </p:spPr>
        <p:txBody>
          <a:bodyPr vertOverflow="overflow" horzOverflow="overflow" vert="horz" wrap="square" lIns="91440" tIns="45720" rIns="91440" bIns="45720" numCol="2" spcCol="0" rtlCol="0" fromWordArt="0" anchor="t" anchorCtr="0" forceAA="0" compatLnSpc="0">
            <a:noAutofit/>
          </a:bodyPr>
          <a:lstStyle/>
          <a:p>
            <a:pPr>
              <a:lnSpc>
                <a:spcPct val="120000"/>
              </a:lnSpc>
              <a:defRPr/>
            </a:pPr>
            <a:r>
              <a:rPr lang="en-GB" sz="1200" b="1">
                <a:solidFill>
                  <a:schemeClr val="tx1"/>
                </a:solidFill>
              </a:rPr>
              <a:t>Herausgeber</a:t>
            </a:r>
            <a:r>
              <a:rPr lang="en-GB" sz="1200" b="1">
                <a:solidFill>
                  <a:schemeClr val="tx1"/>
                </a:solidFill>
              </a:rPr>
              <a:t>*</a:t>
            </a:r>
            <a:r>
              <a:rPr lang="en-GB" sz="1200" b="1">
                <a:solidFill>
                  <a:schemeClr val="tx1"/>
                </a:solidFill>
              </a:rPr>
              <a:t>innen</a:t>
            </a:r>
            <a:endParaRPr lang="en-GB" sz="1200">
              <a:solidFill>
                <a:schemeClr val="tx1"/>
              </a:solidFill>
            </a:endParaRPr>
          </a:p>
          <a:p>
            <a:pPr>
              <a:lnSpc>
                <a:spcPct val="120000"/>
              </a:lnSpc>
              <a:defRPr/>
            </a:pPr>
            <a:endParaRPr lang="en-GB" sz="1200">
              <a:solidFill>
                <a:schemeClr val="tx1"/>
              </a:solidFill>
            </a:endParaRPr>
          </a:p>
          <a:p>
            <a:pPr>
              <a:lnSpc>
                <a:spcPct val="120000"/>
              </a:lnSpc>
              <a:defRPr/>
            </a:pPr>
            <a:r>
              <a:rPr lang="en-GB" sz="1200">
                <a:solidFill>
                  <a:schemeClr val="tx1"/>
                </a:solidFill>
              </a:rPr>
              <a:t>Deutsche </a:t>
            </a:r>
            <a:r>
              <a:rPr lang="en-GB" sz="1200">
                <a:solidFill>
                  <a:schemeClr val="tx1"/>
                </a:solidFill>
              </a:rPr>
              <a:t>Sporthochschule</a:t>
            </a:r>
            <a:r>
              <a:rPr lang="en-GB" sz="1200">
                <a:solidFill>
                  <a:schemeClr val="tx1"/>
                </a:solidFill>
              </a:rPr>
              <a:t> Köln</a:t>
            </a:r>
            <a:endParaRPr sz="1200"/>
          </a:p>
          <a:p>
            <a:pPr>
              <a:lnSpc>
                <a:spcPct val="120000"/>
              </a:lnSpc>
              <a:defRPr/>
            </a:pPr>
            <a:r>
              <a:rPr lang="en-GB" sz="1200">
                <a:solidFill>
                  <a:schemeClr val="tx1"/>
                </a:solidFill>
              </a:rPr>
              <a:t>Psychologisches</a:t>
            </a:r>
            <a:r>
              <a:rPr lang="en-GB" sz="1200">
                <a:solidFill>
                  <a:schemeClr val="tx1"/>
                </a:solidFill>
              </a:rPr>
              <a:t> </a:t>
            </a:r>
            <a:r>
              <a:rPr lang="en-GB" sz="1200">
                <a:solidFill>
                  <a:schemeClr val="tx1"/>
                </a:solidFill>
              </a:rPr>
              <a:t>Institut</a:t>
            </a:r>
            <a:endParaRPr lang="en-GB" sz="1200">
              <a:solidFill>
                <a:schemeClr val="tx1"/>
              </a:solidFill>
            </a:endParaRPr>
          </a:p>
          <a:p>
            <a:pPr>
              <a:lnSpc>
                <a:spcPct val="120000"/>
              </a:lnSpc>
              <a:defRPr/>
            </a:pPr>
            <a:r>
              <a:rPr lang="en-GB" sz="1200">
                <a:solidFill>
                  <a:schemeClr val="tx1"/>
                </a:solidFill>
              </a:rPr>
              <a:t>Abt. Gesundheit &amp; </a:t>
            </a:r>
            <a:r>
              <a:rPr lang="en-GB" sz="1200">
                <a:solidFill>
                  <a:schemeClr val="tx1"/>
                </a:solidFill>
              </a:rPr>
              <a:t>Sozialpsychologie</a:t>
            </a:r>
            <a:endParaRPr lang="en-GB" sz="1200">
              <a:solidFill>
                <a:schemeClr val="tx1"/>
              </a:solidFill>
            </a:endParaRPr>
          </a:p>
          <a:p>
            <a:pPr>
              <a:lnSpc>
                <a:spcPct val="120000"/>
              </a:lnSpc>
              <a:defRPr/>
            </a:pPr>
            <a:r>
              <a:rPr lang="en-GB" sz="1200">
                <a:solidFill>
                  <a:schemeClr val="tx1"/>
                </a:solidFill>
              </a:rPr>
              <a:t>Am </a:t>
            </a:r>
            <a:r>
              <a:rPr lang="en-GB" sz="1200">
                <a:solidFill>
                  <a:schemeClr val="tx1"/>
                </a:solidFill>
              </a:rPr>
              <a:t>Sportpark</a:t>
            </a:r>
            <a:r>
              <a:rPr lang="en-GB" sz="1200">
                <a:solidFill>
                  <a:schemeClr val="tx1"/>
                </a:solidFill>
              </a:rPr>
              <a:t> </a:t>
            </a:r>
            <a:r>
              <a:rPr lang="en-GB" sz="1200">
                <a:solidFill>
                  <a:schemeClr val="tx1"/>
                </a:solidFill>
              </a:rPr>
              <a:t>Müngersdorf</a:t>
            </a:r>
            <a:r>
              <a:rPr lang="en-GB" sz="1200">
                <a:solidFill>
                  <a:schemeClr val="tx1"/>
                </a:solidFill>
              </a:rPr>
              <a:t> 6</a:t>
            </a:r>
            <a:endParaRPr sz="1200"/>
          </a:p>
          <a:p>
            <a:pPr>
              <a:lnSpc>
                <a:spcPct val="120000"/>
              </a:lnSpc>
              <a:defRPr/>
            </a:pPr>
            <a:r>
              <a:rPr lang="en-GB" sz="1200">
                <a:solidFill>
                  <a:schemeClr val="tx1"/>
                </a:solidFill>
              </a:rPr>
              <a:t>50933 Köln</a:t>
            </a:r>
            <a:endParaRPr sz="1200"/>
          </a:p>
          <a:p>
            <a:pPr marL="0" marR="0" indent="0" algn="l">
              <a:lnSpc>
                <a:spcPct val="120000"/>
              </a:lnSpc>
              <a:spcBef>
                <a:spcPts val="0"/>
              </a:spcBef>
              <a:spcAft>
                <a:spcPts val="0"/>
              </a:spcAft>
              <a:buNone/>
              <a:defRPr/>
            </a:pPr>
            <a:r>
              <a:rPr lang="en-GB" sz="1200" u="sng">
                <a:solidFill>
                  <a:schemeClr val="tx1"/>
                </a:solidFill>
                <a:hlinkClick r:id="rId3" tooltip="http://www.dshs-koeln.de/psychologisches-institut/"/>
              </a:rPr>
              <a:t>www.dshs-koeln.de/psychologisches-institut/</a:t>
            </a:r>
            <a:endParaRPr lang="en-GB" sz="1200" b="0" i="0" u="none" strike="noStrike" cap="none" spc="0">
              <a:solidFill>
                <a:schemeClr val="tx1"/>
              </a:solidFill>
              <a:cs typeface="Calibri"/>
            </a:endParaRPr>
          </a:p>
          <a:p>
            <a:pPr marL="0" marR="0" indent="0" algn="l">
              <a:lnSpc>
                <a:spcPct val="120000"/>
              </a:lnSpc>
              <a:spcBef>
                <a:spcPts val="0"/>
              </a:spcBef>
              <a:spcAft>
                <a:spcPts val="0"/>
              </a:spcAft>
              <a:buNone/>
              <a:defRPr/>
            </a:pPr>
            <a:endParaRPr lang="en-GB" sz="1200" b="0" i="0" u="none" strike="noStrike" cap="none" spc="0">
              <a:solidFill>
                <a:schemeClr val="tx1"/>
              </a:solidFill>
              <a:cs typeface="Calibri"/>
            </a:endParaRPr>
          </a:p>
          <a:p>
            <a:pPr>
              <a:lnSpc>
                <a:spcPct val="120000"/>
              </a:lnSpc>
              <a:defRPr/>
            </a:pPr>
            <a:r>
              <a:rPr lang="en-GB" sz="1200">
                <a:solidFill>
                  <a:schemeClr val="tx1"/>
                </a:solidFill>
              </a:rPr>
              <a:t> </a:t>
            </a:r>
            <a:endParaRPr sz="1200"/>
          </a:p>
          <a:p>
            <a:pPr>
              <a:lnSpc>
                <a:spcPct val="120000"/>
              </a:lnSpc>
              <a:defRPr/>
            </a:pPr>
            <a:endParaRPr sz="1200">
              <a:solidFill>
                <a:schemeClr val="tx1"/>
              </a:solidFill>
            </a:endParaRPr>
          </a:p>
          <a:p>
            <a:pPr>
              <a:lnSpc>
                <a:spcPct val="120000"/>
              </a:lnSpc>
              <a:defRPr/>
            </a:pPr>
            <a:endParaRPr sz="1200">
              <a:solidFill>
                <a:schemeClr val="tx1"/>
              </a:solidFill>
            </a:endParaRPr>
          </a:p>
          <a:p>
            <a:pPr>
              <a:lnSpc>
                <a:spcPct val="120000"/>
              </a:lnSpc>
              <a:defRPr/>
            </a:pPr>
            <a:r>
              <a:rPr lang="en-GB" sz="1200">
                <a:solidFill>
                  <a:schemeClr val="tx1"/>
                </a:solidFill>
              </a:rPr>
              <a:t>Universitätsklinikum</a:t>
            </a:r>
            <a:r>
              <a:rPr lang="en-GB" sz="1200">
                <a:solidFill>
                  <a:schemeClr val="tx1"/>
                </a:solidFill>
              </a:rPr>
              <a:t> Ulm</a:t>
            </a:r>
            <a:endParaRPr sz="1200"/>
          </a:p>
          <a:p>
            <a:pPr>
              <a:lnSpc>
                <a:spcPct val="120000"/>
              </a:lnSpc>
              <a:defRPr/>
            </a:pPr>
            <a:r>
              <a:rPr lang="en-GB" sz="1200">
                <a:solidFill>
                  <a:schemeClr val="tx1"/>
                </a:solidFill>
              </a:rPr>
              <a:t>Klinik</a:t>
            </a:r>
            <a:r>
              <a:rPr lang="en-GB" sz="1200">
                <a:solidFill>
                  <a:schemeClr val="tx1"/>
                </a:solidFill>
              </a:rPr>
              <a:t> für Kinder-​ und </a:t>
            </a:r>
            <a:r>
              <a:rPr lang="en-GB" sz="1200">
                <a:solidFill>
                  <a:schemeClr val="tx1"/>
                </a:solidFill>
              </a:rPr>
              <a:t>Jugendpsychiatrie</a:t>
            </a:r>
            <a:r>
              <a:rPr lang="en-GB" sz="1200">
                <a:solidFill>
                  <a:schemeClr val="tx1"/>
                </a:solidFill>
              </a:rPr>
              <a:t>, </a:t>
            </a:r>
            <a:r>
              <a:rPr lang="en-GB" sz="1200">
                <a:solidFill>
                  <a:schemeClr val="tx1"/>
                </a:solidFill>
              </a:rPr>
              <a:t>Psychosomatik</a:t>
            </a:r>
            <a:r>
              <a:rPr lang="en-GB" sz="1200">
                <a:solidFill>
                  <a:schemeClr val="tx1"/>
                </a:solidFill>
              </a:rPr>
              <a:t> und </a:t>
            </a:r>
            <a:r>
              <a:rPr lang="en-GB" sz="1200">
                <a:solidFill>
                  <a:schemeClr val="tx1"/>
                </a:solidFill>
              </a:rPr>
              <a:t>Psychotherapie</a:t>
            </a:r>
            <a:endParaRPr sz="1200">
              <a:solidFill>
                <a:schemeClr val="tx1"/>
              </a:solidFill>
            </a:endParaRPr>
          </a:p>
          <a:p>
            <a:pPr>
              <a:lnSpc>
                <a:spcPct val="120000"/>
              </a:lnSpc>
              <a:defRPr/>
            </a:pPr>
            <a:r>
              <a:rPr lang="en-GB" sz="1200">
                <a:solidFill>
                  <a:schemeClr val="tx1"/>
                </a:solidFill>
              </a:rPr>
              <a:t>Arbeitsgruppe</a:t>
            </a:r>
            <a:r>
              <a:rPr lang="en-GB" sz="1200">
                <a:solidFill>
                  <a:schemeClr val="tx1"/>
                </a:solidFill>
              </a:rPr>
              <a:t> </a:t>
            </a:r>
            <a:r>
              <a:rPr lang="en-GB" sz="1200">
                <a:solidFill>
                  <a:schemeClr val="tx1"/>
                </a:solidFill>
              </a:rPr>
              <a:t>Gewalt</a:t>
            </a:r>
            <a:r>
              <a:rPr lang="en-GB" sz="1200">
                <a:solidFill>
                  <a:schemeClr val="tx1"/>
                </a:solidFill>
              </a:rPr>
              <a:t>, </a:t>
            </a:r>
            <a:r>
              <a:rPr lang="en-GB" sz="1200">
                <a:solidFill>
                  <a:schemeClr val="tx1"/>
                </a:solidFill>
              </a:rPr>
              <a:t>Entwicklungspsychopathologie</a:t>
            </a:r>
            <a:r>
              <a:rPr lang="en-GB" sz="1200">
                <a:solidFill>
                  <a:schemeClr val="tx1"/>
                </a:solidFill>
              </a:rPr>
              <a:t> und </a:t>
            </a:r>
            <a:r>
              <a:rPr lang="en-GB" sz="1200">
                <a:solidFill>
                  <a:schemeClr val="tx1"/>
                </a:solidFill>
              </a:rPr>
              <a:t>Forensik</a:t>
            </a:r>
            <a:endParaRPr sz="1200">
              <a:solidFill>
                <a:schemeClr val="tx1"/>
              </a:solidFill>
            </a:endParaRPr>
          </a:p>
          <a:p>
            <a:pPr>
              <a:lnSpc>
                <a:spcPct val="120000"/>
              </a:lnSpc>
              <a:defRPr/>
            </a:pPr>
            <a:r>
              <a:rPr lang="en-GB" sz="1200">
                <a:solidFill>
                  <a:schemeClr val="tx1"/>
                </a:solidFill>
              </a:rPr>
              <a:t>Steinhövelstraße</a:t>
            </a:r>
            <a:r>
              <a:rPr lang="en-GB" sz="1200">
                <a:solidFill>
                  <a:schemeClr val="tx1"/>
                </a:solidFill>
              </a:rPr>
              <a:t> 5</a:t>
            </a:r>
            <a:endParaRPr sz="1200"/>
          </a:p>
          <a:p>
            <a:pPr>
              <a:lnSpc>
                <a:spcPct val="120000"/>
              </a:lnSpc>
              <a:defRPr/>
            </a:pPr>
            <a:r>
              <a:rPr lang="en-GB" sz="1200">
                <a:solidFill>
                  <a:schemeClr val="tx1"/>
                </a:solidFill>
              </a:rPr>
              <a:t>89075 Ulm</a:t>
            </a:r>
            <a:endParaRPr sz="1200"/>
          </a:p>
          <a:p>
            <a:pPr>
              <a:lnSpc>
                <a:spcPct val="120000"/>
              </a:lnSpc>
              <a:defRPr/>
            </a:pPr>
            <a:r>
              <a:rPr sz="1200" u="sng">
                <a:hlinkClick r:id="rId4" tooltip="https://www.uniklinik-ulm.de/kinder-und-jugendpsychiatrie-psychosomatik-und-psychotherapie.html"/>
              </a:rPr>
              <a:t>https://www.uniklinik-ulm.de/kinder-und-jugendpsychiatrie-psychosomatik-und-psychotherapie.html</a:t>
            </a:r>
            <a:endParaRPr sz="1200">
              <a:solidFill>
                <a:schemeClr val="tx1"/>
              </a:solidFill>
            </a:endParaRPr>
          </a:p>
          <a:p>
            <a:pPr>
              <a:lnSpc>
                <a:spcPct val="120000"/>
              </a:lnSpc>
              <a:defRPr/>
            </a:pPr>
            <a:r>
              <a:rPr lang="en-GB" sz="1200">
                <a:solidFill>
                  <a:schemeClr val="tx1"/>
                </a:solidFill>
              </a:rPr>
              <a:t> </a:t>
            </a:r>
            <a:endParaRPr sz="1200"/>
          </a:p>
        </p:txBody>
      </p:sp>
      <p:sp>
        <p:nvSpPr>
          <p:cNvPr id="738641448" name="Slide Number Placeholder 3"/>
          <p:cNvSpPr>
            <a:spLocks noGrp="1"/>
          </p:cNvSpPr>
          <p:nvPr>
            <p:ph type="sldNum" sz="quarter" idx="14"/>
          </p:nvPr>
        </p:nvSpPr>
        <p:spPr bwMode="auto"/>
        <p:txBody>
          <a:bodyPr/>
          <a:lstStyle/>
          <a:p>
            <a:pPr>
              <a:defRPr/>
            </a:pPr>
            <a:fld id="{CDE2502B-23A1-749F-0D85-369A6BC96704}" type="slidenum">
              <a:rPr lang="de-DE"/>
              <a:t/>
            </a:fld>
            <a:endParaRPr lang="de-DE"/>
          </a:p>
        </p:txBody>
      </p:sp>
      <p:sp>
        <p:nvSpPr>
          <p:cNvPr id="210265990" name="Content Placeholder 2"/>
          <p:cNvSpPr>
            <a:spLocks noGrp="1"/>
          </p:cNvSpPr>
          <p:nvPr/>
        </p:nvSpPr>
        <p:spPr bwMode="auto">
          <a:xfrm>
            <a:off x="623389" y="3392487"/>
            <a:ext cx="9837311" cy="2655886"/>
          </a:xfrm>
        </p:spPr>
        <p:txBody>
          <a:bodyPr vertOverflow="overflow" horzOverflow="overflow" vert="horz" wrap="square" lIns="91440" tIns="45720" rIns="91440" bIns="45720" numCol="1" spcCol="0" rtlCol="0" fromWordArt="0" anchor="t" anchorCtr="0" forceAA="0" compatLnSpc="0">
            <a:normAutofit fontScale="95000" lnSpcReduction="11000"/>
          </a:bodyPr>
          <a:lstStyle>
            <a:lvl1pPr marL="0" indent="0" algn="l">
              <a:spcBef>
                <a:spcPts val="0"/>
              </a:spcBef>
              <a:spcAft>
                <a:spcPts val="0"/>
              </a:spcAft>
              <a:buFont typeface="Arial"/>
              <a:buNone/>
              <a:defRPr sz="2000">
                <a:solidFill>
                  <a:srgbClr val="0053A4"/>
                </a:solidFill>
                <a:latin typeface="+mn-lt"/>
                <a:ea typeface="+mn-ea"/>
                <a:cs typeface="+mn-cs"/>
              </a:defRPr>
            </a:lvl1pPr>
            <a:lvl2pPr marL="457200" indent="0" algn="l">
              <a:spcBef>
                <a:spcPts val="0"/>
              </a:spcBef>
              <a:spcAft>
                <a:spcPts val="0"/>
              </a:spcAft>
              <a:buFont typeface="Arial"/>
              <a:buNone/>
              <a:defRPr sz="2000">
                <a:solidFill>
                  <a:srgbClr val="0053A4"/>
                </a:solidFill>
                <a:latin typeface="+mn-lt"/>
                <a:ea typeface="+mn-ea"/>
                <a:cs typeface="+mn-cs"/>
              </a:defRPr>
            </a:lvl2pPr>
            <a:lvl3pPr marL="914400" indent="0" algn="l">
              <a:spcBef>
                <a:spcPts val="0"/>
              </a:spcBef>
              <a:spcAft>
                <a:spcPts val="0"/>
              </a:spcAft>
              <a:buFont typeface="Arial"/>
              <a:buNone/>
              <a:defRPr sz="1800">
                <a:solidFill>
                  <a:srgbClr val="0053A4"/>
                </a:solidFill>
                <a:latin typeface="+mn-lt"/>
                <a:ea typeface="+mn-ea"/>
                <a:cs typeface="+mn-cs"/>
              </a:defRPr>
            </a:lvl3pPr>
            <a:lvl4pPr marL="1371600" indent="0" algn="l">
              <a:spcBef>
                <a:spcPts val="0"/>
              </a:spcBef>
              <a:spcAft>
                <a:spcPts val="0"/>
              </a:spcAft>
              <a:buFont typeface="Arial"/>
              <a:buNone/>
              <a:defRPr sz="1800">
                <a:solidFill>
                  <a:srgbClr val="0053A4"/>
                </a:solidFill>
                <a:latin typeface="+mn-lt"/>
                <a:ea typeface="+mn-ea"/>
                <a:cs typeface="+mn-cs"/>
              </a:defRPr>
            </a:lvl4pPr>
            <a:lvl5pPr marL="1828800" indent="0" algn="l">
              <a:spcBef>
                <a:spcPts val="0"/>
              </a:spcBef>
              <a:spcAft>
                <a:spcPts val="0"/>
              </a:spcAft>
              <a:buFont typeface="Arial"/>
              <a:buNone/>
              <a:defRPr sz="1800">
                <a:solidFill>
                  <a:srgbClr val="0053A4"/>
                </a:solidFill>
                <a:latin typeface="+mn-lt"/>
                <a:ea typeface="+mn-ea"/>
                <a:cs typeface="+mn-cs"/>
              </a:defRPr>
            </a:lvl5pPr>
            <a:lvl6pPr marL="2514598" indent="-228600" algn="l" defTabSz="914400">
              <a:spcBef>
                <a:spcPts val="0"/>
              </a:spcBef>
              <a:buFont typeface="Arial"/>
              <a:buChar char="•"/>
              <a:defRPr sz="1800">
                <a:solidFill>
                  <a:schemeClr val="tx1"/>
                </a:solidFill>
                <a:latin typeface="+mn-lt"/>
                <a:ea typeface="+mn-ea"/>
                <a:cs typeface="+mn-cs"/>
              </a:defRPr>
            </a:lvl6pPr>
            <a:lvl7pPr marL="2971800" indent="-228600" algn="l" defTabSz="914400">
              <a:spcBef>
                <a:spcPts val="0"/>
              </a:spcBef>
              <a:buFont typeface="Arial"/>
              <a:buChar char="•"/>
              <a:defRPr sz="1800">
                <a:solidFill>
                  <a:schemeClr val="tx1"/>
                </a:solidFill>
                <a:latin typeface="+mn-lt"/>
                <a:ea typeface="+mn-ea"/>
                <a:cs typeface="+mn-cs"/>
              </a:defRPr>
            </a:lvl7pPr>
            <a:lvl8pPr marL="3429000" indent="-228600" algn="l" defTabSz="914400">
              <a:spcBef>
                <a:spcPts val="0"/>
              </a:spcBef>
              <a:buFont typeface="Arial"/>
              <a:buChar char="•"/>
              <a:defRPr sz="1800">
                <a:solidFill>
                  <a:schemeClr val="tx1"/>
                </a:solidFill>
                <a:latin typeface="+mn-lt"/>
                <a:ea typeface="+mn-ea"/>
                <a:cs typeface="+mn-cs"/>
              </a:defRPr>
            </a:lvl8pPr>
            <a:lvl9pPr marL="3886200" indent="-228600" algn="l" defTabSz="914400">
              <a:spcBef>
                <a:spcPts val="0"/>
              </a:spcBef>
              <a:buFont typeface="Arial"/>
              <a:buChar char="•"/>
              <a:defRPr sz="1800">
                <a:solidFill>
                  <a:schemeClr val="tx1"/>
                </a:solidFill>
                <a:latin typeface="+mn-lt"/>
                <a:ea typeface="+mn-ea"/>
                <a:cs typeface="+mn-cs"/>
              </a:defRPr>
            </a:lvl9pPr>
          </a:lstStyle>
          <a:p>
            <a:pPr>
              <a:lnSpc>
                <a:spcPct val="120000"/>
              </a:lnSpc>
              <a:defRPr/>
            </a:pPr>
            <a:r>
              <a:rPr lang="en-GB" sz="1200">
                <a:solidFill>
                  <a:schemeClr val="tx1"/>
                </a:solidFill>
              </a:rPr>
              <a:t> </a:t>
            </a:r>
            <a:endParaRPr sz="1200"/>
          </a:p>
          <a:p>
            <a:pPr>
              <a:lnSpc>
                <a:spcPct val="120000"/>
              </a:lnSpc>
              <a:defRPr/>
            </a:pPr>
            <a:r>
              <a:rPr lang="en-GB" sz="1300" b="1">
                <a:solidFill>
                  <a:schemeClr val="tx1"/>
                </a:solidFill>
                <a:latin typeface="Calibri"/>
                <a:cs typeface="Calibri"/>
              </a:rPr>
              <a:t>Bezug</a:t>
            </a:r>
            <a:r>
              <a:rPr lang="en-GB" sz="1300" b="1">
                <a:solidFill>
                  <a:schemeClr val="tx1"/>
                </a:solidFill>
                <a:latin typeface="Calibri"/>
                <a:cs typeface="Calibri"/>
              </a:rPr>
              <a:t> </a:t>
            </a:r>
            <a:r>
              <a:rPr lang="en-GB" sz="1300" b="1">
                <a:solidFill>
                  <a:schemeClr val="tx1"/>
                </a:solidFill>
                <a:latin typeface="Calibri"/>
                <a:cs typeface="Calibri"/>
              </a:rPr>
              <a:t>über</a:t>
            </a:r>
            <a:endParaRPr sz="1300">
              <a:solidFill>
                <a:schemeClr val="tx1"/>
              </a:solidFill>
              <a:latin typeface="Calibri"/>
              <a:cs typeface="Calibri"/>
            </a:endParaRPr>
          </a:p>
          <a:p>
            <a:pPr>
              <a:lnSpc>
                <a:spcPct val="120000"/>
              </a:lnSpc>
              <a:defRPr/>
            </a:pPr>
            <a:endParaRPr sz="1300">
              <a:solidFill>
                <a:schemeClr val="tx1"/>
              </a:solidFill>
              <a:latin typeface="Calibri"/>
              <a:cs typeface="Calibri"/>
            </a:endParaRPr>
          </a:p>
          <a:p>
            <a:pPr>
              <a:lnSpc>
                <a:spcPct val="120000"/>
              </a:lnSpc>
              <a:defRPr/>
            </a:pPr>
            <a:r>
              <a:rPr lang="en-GB" sz="1300">
                <a:solidFill>
                  <a:schemeClr val="tx1"/>
                </a:solidFill>
                <a:latin typeface="Calibri"/>
                <a:cs typeface="Calibri"/>
              </a:rPr>
              <a:t>Projekt »SafeClubs« - </a:t>
            </a:r>
            <a:r>
              <a:rPr lang="en-GB" sz="1300">
                <a:solidFill>
                  <a:schemeClr val="tx1"/>
                </a:solidFill>
                <a:latin typeface="Calibri"/>
                <a:cs typeface="Calibri"/>
              </a:rPr>
              <a:t>Transferkonzepte</a:t>
            </a:r>
            <a:r>
              <a:rPr lang="en-GB" sz="1300">
                <a:solidFill>
                  <a:schemeClr val="tx1"/>
                </a:solidFill>
                <a:latin typeface="Calibri"/>
                <a:cs typeface="Calibri"/>
              </a:rPr>
              <a:t> </a:t>
            </a:r>
            <a:r>
              <a:rPr lang="en-GB" sz="1300">
                <a:solidFill>
                  <a:schemeClr val="tx1"/>
                </a:solidFill>
                <a:latin typeface="Calibri"/>
                <a:cs typeface="Calibri"/>
              </a:rPr>
              <a:t>zur</a:t>
            </a:r>
            <a:r>
              <a:rPr lang="en-GB" sz="1300">
                <a:solidFill>
                  <a:schemeClr val="tx1"/>
                </a:solidFill>
                <a:latin typeface="Calibri"/>
                <a:cs typeface="Calibri"/>
              </a:rPr>
              <a:t> </a:t>
            </a:r>
            <a:r>
              <a:rPr lang="en-GB" sz="1300">
                <a:solidFill>
                  <a:schemeClr val="tx1"/>
                </a:solidFill>
                <a:latin typeface="Calibri"/>
                <a:cs typeface="Calibri"/>
              </a:rPr>
              <a:t>Prävention</a:t>
            </a:r>
            <a:r>
              <a:rPr lang="en-GB" sz="1300">
                <a:solidFill>
                  <a:schemeClr val="tx1"/>
                </a:solidFill>
                <a:latin typeface="Calibri"/>
                <a:cs typeface="Calibri"/>
              </a:rPr>
              <a:t> und Intervention </a:t>
            </a:r>
            <a:r>
              <a:rPr lang="en-GB" sz="1300">
                <a:solidFill>
                  <a:schemeClr val="tx1"/>
                </a:solidFill>
                <a:latin typeface="Calibri"/>
                <a:cs typeface="Calibri"/>
              </a:rPr>
              <a:t>bei</a:t>
            </a:r>
            <a:r>
              <a:rPr lang="en-GB" sz="1300">
                <a:solidFill>
                  <a:schemeClr val="tx1"/>
                </a:solidFill>
                <a:latin typeface="Calibri"/>
                <a:cs typeface="Calibri"/>
              </a:rPr>
              <a:t> </a:t>
            </a:r>
            <a:r>
              <a:rPr lang="en-GB" sz="1300">
                <a:solidFill>
                  <a:schemeClr val="tx1"/>
                </a:solidFill>
                <a:latin typeface="Calibri"/>
                <a:cs typeface="Calibri"/>
              </a:rPr>
              <a:t>sexualisierter</a:t>
            </a:r>
            <a:r>
              <a:rPr lang="en-GB" sz="1300">
                <a:solidFill>
                  <a:schemeClr val="tx1"/>
                </a:solidFill>
                <a:latin typeface="Calibri"/>
                <a:cs typeface="Calibri"/>
              </a:rPr>
              <a:t> </a:t>
            </a:r>
            <a:r>
              <a:rPr lang="en-GB" sz="1300">
                <a:solidFill>
                  <a:schemeClr val="tx1"/>
                </a:solidFill>
                <a:latin typeface="Calibri"/>
                <a:cs typeface="Calibri"/>
              </a:rPr>
              <a:t>Gewalt</a:t>
            </a:r>
            <a:r>
              <a:rPr lang="en-GB" sz="1300">
                <a:solidFill>
                  <a:schemeClr val="tx1"/>
                </a:solidFill>
                <a:latin typeface="Calibri"/>
                <a:cs typeface="Calibri"/>
              </a:rPr>
              <a:t> in </a:t>
            </a:r>
            <a:r>
              <a:rPr lang="en-GB" sz="1300">
                <a:solidFill>
                  <a:schemeClr val="tx1"/>
                </a:solidFill>
                <a:latin typeface="Calibri"/>
                <a:cs typeface="Calibri"/>
              </a:rPr>
              <a:t>Sportvereinen</a:t>
            </a:r>
            <a:endParaRPr sz="1300">
              <a:solidFill>
                <a:schemeClr val="tx1"/>
              </a:solidFill>
              <a:latin typeface="Calibri"/>
              <a:cs typeface="Calibri"/>
            </a:endParaRPr>
          </a:p>
          <a:p>
            <a:pPr>
              <a:lnSpc>
                <a:spcPct val="120000"/>
              </a:lnSpc>
              <a:defRPr/>
            </a:pPr>
            <a:r>
              <a:rPr lang="en-GB" sz="1300">
                <a:solidFill>
                  <a:schemeClr val="tx1"/>
                </a:solidFill>
                <a:latin typeface="Calibri"/>
                <a:cs typeface="Calibri"/>
              </a:rPr>
              <a:t>Verbundleitung</a:t>
            </a:r>
            <a:r>
              <a:rPr lang="en-GB" sz="1300">
                <a:solidFill>
                  <a:schemeClr val="tx1"/>
                </a:solidFill>
                <a:latin typeface="Calibri"/>
                <a:cs typeface="Calibri"/>
              </a:rPr>
              <a:t>: </a:t>
            </a:r>
            <a:r>
              <a:rPr lang="en-GB" sz="1300">
                <a:solidFill>
                  <a:schemeClr val="tx1"/>
                </a:solidFill>
                <a:latin typeface="Calibri"/>
                <a:cs typeface="Calibri"/>
              </a:rPr>
              <a:t>Dr.</a:t>
            </a:r>
            <a:r>
              <a:rPr lang="en-GB" sz="1300">
                <a:solidFill>
                  <a:schemeClr val="tx1"/>
                </a:solidFill>
                <a:latin typeface="Calibri"/>
                <a:cs typeface="Calibri"/>
              </a:rPr>
              <a:t> Jeannine </a:t>
            </a:r>
            <a:r>
              <a:rPr lang="en-GB" sz="1300">
                <a:solidFill>
                  <a:schemeClr val="tx1"/>
                </a:solidFill>
                <a:latin typeface="Calibri"/>
                <a:cs typeface="Calibri"/>
              </a:rPr>
              <a:t>Ohlert</a:t>
            </a:r>
            <a:r>
              <a:rPr lang="en-GB" sz="1300">
                <a:solidFill>
                  <a:schemeClr val="tx1"/>
                </a:solidFill>
                <a:latin typeface="Calibri"/>
                <a:cs typeface="Calibri"/>
              </a:rPr>
              <a:t> (Deutsche </a:t>
            </a:r>
            <a:r>
              <a:rPr lang="en-GB" sz="1300">
                <a:solidFill>
                  <a:schemeClr val="tx1"/>
                </a:solidFill>
                <a:latin typeface="Calibri"/>
                <a:cs typeface="Calibri"/>
              </a:rPr>
              <a:t>Sporthochschule</a:t>
            </a:r>
            <a:r>
              <a:rPr lang="en-GB" sz="1300">
                <a:solidFill>
                  <a:schemeClr val="tx1"/>
                </a:solidFill>
                <a:latin typeface="Calibri"/>
                <a:cs typeface="Calibri"/>
              </a:rPr>
              <a:t> Köln)</a:t>
            </a:r>
            <a:endParaRPr sz="1300">
              <a:latin typeface="Calibri"/>
              <a:cs typeface="Calibri"/>
            </a:endParaRPr>
          </a:p>
          <a:p>
            <a:pPr>
              <a:lnSpc>
                <a:spcPct val="120000"/>
              </a:lnSpc>
              <a:defRPr/>
            </a:pPr>
            <a:r>
              <a:rPr lang="en-GB" sz="1300">
                <a:solidFill>
                  <a:schemeClr val="tx1"/>
                </a:solidFill>
                <a:latin typeface="Calibri"/>
                <a:cs typeface="Calibri"/>
              </a:rPr>
              <a:t>Teilprojektleitungen</a:t>
            </a:r>
            <a:r>
              <a:rPr lang="en-GB" sz="1300">
                <a:solidFill>
                  <a:schemeClr val="tx1"/>
                </a:solidFill>
                <a:latin typeface="Calibri"/>
                <a:cs typeface="Calibri"/>
              </a:rPr>
              <a:t>: </a:t>
            </a:r>
            <a:r>
              <a:rPr lang="en-GB" sz="1300">
                <a:solidFill>
                  <a:schemeClr val="tx1"/>
                </a:solidFill>
                <a:latin typeface="Calibri"/>
                <a:cs typeface="Calibri"/>
              </a:rPr>
              <a:t>Dr.</a:t>
            </a:r>
            <a:r>
              <a:rPr lang="en-GB" sz="1300">
                <a:solidFill>
                  <a:schemeClr val="tx1"/>
                </a:solidFill>
                <a:latin typeface="Calibri"/>
                <a:cs typeface="Calibri"/>
              </a:rPr>
              <a:t> Jeannine </a:t>
            </a:r>
            <a:r>
              <a:rPr lang="en-GB" sz="1300">
                <a:solidFill>
                  <a:schemeClr val="tx1"/>
                </a:solidFill>
                <a:latin typeface="Calibri"/>
                <a:cs typeface="Calibri"/>
              </a:rPr>
              <a:t>Ohlert</a:t>
            </a:r>
            <a:r>
              <a:rPr lang="en-GB" sz="1300">
                <a:solidFill>
                  <a:schemeClr val="tx1"/>
                </a:solidFill>
                <a:latin typeface="Calibri"/>
                <a:cs typeface="Calibri"/>
              </a:rPr>
              <a:t>, Univ. Prof. </a:t>
            </a:r>
            <a:r>
              <a:rPr lang="en-GB" sz="1300">
                <a:solidFill>
                  <a:schemeClr val="tx1"/>
                </a:solidFill>
                <a:latin typeface="Calibri"/>
                <a:cs typeface="Calibri"/>
              </a:rPr>
              <a:t>Dr.</a:t>
            </a:r>
            <a:r>
              <a:rPr lang="en-GB" sz="1300">
                <a:solidFill>
                  <a:schemeClr val="tx1"/>
                </a:solidFill>
                <a:latin typeface="Calibri"/>
                <a:cs typeface="Calibri"/>
              </a:rPr>
              <a:t> Bettina </a:t>
            </a:r>
            <a:r>
              <a:rPr lang="en-GB" sz="1300">
                <a:solidFill>
                  <a:schemeClr val="tx1"/>
                </a:solidFill>
                <a:latin typeface="Calibri"/>
                <a:cs typeface="Calibri"/>
              </a:rPr>
              <a:t>Rulofs</a:t>
            </a:r>
            <a:r>
              <a:rPr lang="en-GB" sz="1300">
                <a:solidFill>
                  <a:schemeClr val="tx1"/>
                </a:solidFill>
                <a:latin typeface="Calibri"/>
                <a:cs typeface="Calibri"/>
              </a:rPr>
              <a:t> (</a:t>
            </a:r>
            <a:r>
              <a:rPr lang="en-GB" sz="1300">
                <a:solidFill>
                  <a:schemeClr val="tx1"/>
                </a:solidFill>
                <a:latin typeface="Calibri"/>
                <a:cs typeface="Calibri"/>
              </a:rPr>
              <a:t>beide</a:t>
            </a:r>
            <a:r>
              <a:rPr lang="en-GB" sz="1300">
                <a:solidFill>
                  <a:schemeClr val="tx1"/>
                </a:solidFill>
                <a:latin typeface="Calibri"/>
                <a:cs typeface="Calibri"/>
              </a:rPr>
              <a:t> Deutsche </a:t>
            </a:r>
            <a:r>
              <a:rPr lang="en-GB" sz="1300">
                <a:solidFill>
                  <a:schemeClr val="tx1"/>
                </a:solidFill>
                <a:latin typeface="Calibri"/>
                <a:cs typeface="Calibri"/>
              </a:rPr>
              <a:t>Sporthochschule</a:t>
            </a:r>
            <a:r>
              <a:rPr lang="en-GB" sz="1300">
                <a:solidFill>
                  <a:schemeClr val="tx1"/>
                </a:solidFill>
                <a:latin typeface="Calibri"/>
                <a:cs typeface="Calibri"/>
              </a:rPr>
              <a:t> Köln), Prof. </a:t>
            </a:r>
            <a:r>
              <a:rPr lang="en-GB" sz="1300">
                <a:solidFill>
                  <a:schemeClr val="tx1"/>
                </a:solidFill>
                <a:latin typeface="Calibri"/>
                <a:cs typeface="Calibri"/>
              </a:rPr>
              <a:t>Dr.</a:t>
            </a:r>
            <a:r>
              <a:rPr lang="en-GB" sz="1300">
                <a:solidFill>
                  <a:schemeClr val="tx1"/>
                </a:solidFill>
                <a:latin typeface="Calibri"/>
                <a:cs typeface="Calibri"/>
              </a:rPr>
              <a:t> med. Marc </a:t>
            </a:r>
            <a:r>
              <a:rPr lang="en-GB" sz="1300">
                <a:solidFill>
                  <a:schemeClr val="tx1"/>
                </a:solidFill>
                <a:latin typeface="Calibri"/>
                <a:cs typeface="Calibri"/>
              </a:rPr>
              <a:t>Allroggen</a:t>
            </a:r>
            <a:r>
              <a:rPr lang="en-GB" sz="1300">
                <a:solidFill>
                  <a:schemeClr val="tx1"/>
                </a:solidFill>
                <a:latin typeface="Calibri"/>
                <a:cs typeface="Calibri"/>
              </a:rPr>
              <a:t>, </a:t>
            </a:r>
            <a:r>
              <a:rPr lang="en-GB" sz="1300">
                <a:solidFill>
                  <a:schemeClr val="tx1"/>
                </a:solidFill>
                <a:latin typeface="Calibri"/>
                <a:cs typeface="Calibri"/>
              </a:rPr>
              <a:t>Dr.</a:t>
            </a:r>
            <a:r>
              <a:rPr lang="en-GB" sz="1300">
                <a:solidFill>
                  <a:schemeClr val="tx1"/>
                </a:solidFill>
                <a:latin typeface="Calibri"/>
                <a:cs typeface="Calibri"/>
              </a:rPr>
              <a:t> Alina </a:t>
            </a:r>
            <a:endParaRPr/>
          </a:p>
          <a:p>
            <a:pPr>
              <a:lnSpc>
                <a:spcPct val="120000"/>
              </a:lnSpc>
              <a:defRPr/>
            </a:pPr>
            <a:r>
              <a:rPr lang="en-GB" sz="1300">
                <a:solidFill>
                  <a:schemeClr val="tx1"/>
                </a:solidFill>
                <a:latin typeface="Calibri"/>
                <a:cs typeface="Calibri"/>
              </a:rPr>
              <a:t>	Schäfer-Pels (</a:t>
            </a:r>
            <a:r>
              <a:rPr lang="en-GB" sz="1300">
                <a:solidFill>
                  <a:schemeClr val="tx1"/>
                </a:solidFill>
                <a:latin typeface="Calibri"/>
                <a:cs typeface="Calibri"/>
              </a:rPr>
              <a:t>beide</a:t>
            </a:r>
            <a:r>
              <a:rPr lang="en-GB" sz="1300">
                <a:solidFill>
                  <a:schemeClr val="tx1"/>
                </a:solidFill>
                <a:latin typeface="Calibri"/>
                <a:cs typeface="Calibri"/>
              </a:rPr>
              <a:t> </a:t>
            </a:r>
            <a:r>
              <a:rPr lang="en-GB" sz="1300">
                <a:solidFill>
                  <a:schemeClr val="tx1"/>
                </a:solidFill>
                <a:latin typeface="Calibri"/>
                <a:cs typeface="Calibri"/>
              </a:rPr>
              <a:t>Universitätsklinikum</a:t>
            </a:r>
            <a:r>
              <a:rPr lang="en-GB" sz="1300">
                <a:solidFill>
                  <a:schemeClr val="tx1"/>
                </a:solidFill>
                <a:latin typeface="Calibri"/>
                <a:cs typeface="Calibri"/>
              </a:rPr>
              <a:t> Ulm)</a:t>
            </a:r>
            <a:endParaRPr sz="1300">
              <a:latin typeface="Calibri"/>
              <a:cs typeface="Calibri"/>
            </a:endParaRPr>
          </a:p>
          <a:p>
            <a:pPr>
              <a:lnSpc>
                <a:spcPct val="120000"/>
              </a:lnSpc>
              <a:defRPr/>
            </a:pPr>
            <a:r>
              <a:rPr lang="en-GB" sz="1300">
                <a:solidFill>
                  <a:schemeClr val="tx1"/>
                </a:solidFill>
                <a:latin typeface="Calibri"/>
                <a:cs typeface="Calibri"/>
              </a:rPr>
              <a:t>Verbundkoordination</a:t>
            </a:r>
            <a:r>
              <a:rPr lang="en-GB" sz="1300">
                <a:solidFill>
                  <a:schemeClr val="tx1"/>
                </a:solidFill>
                <a:latin typeface="Calibri"/>
                <a:cs typeface="Calibri"/>
              </a:rPr>
              <a:t>: Marion Sulprizio (Deutsche </a:t>
            </a:r>
            <a:r>
              <a:rPr lang="en-GB" sz="1300">
                <a:solidFill>
                  <a:schemeClr val="tx1"/>
                </a:solidFill>
                <a:latin typeface="Calibri"/>
                <a:cs typeface="Calibri"/>
              </a:rPr>
              <a:t>Sporthochschule</a:t>
            </a:r>
            <a:r>
              <a:rPr lang="en-GB" sz="1300">
                <a:solidFill>
                  <a:schemeClr val="tx1"/>
                </a:solidFill>
                <a:latin typeface="Calibri"/>
                <a:cs typeface="Calibri"/>
              </a:rPr>
              <a:t> Köln)</a:t>
            </a:r>
            <a:endParaRPr sz="1300">
              <a:latin typeface="Calibri"/>
              <a:cs typeface="Calibri"/>
            </a:endParaRPr>
          </a:p>
          <a:p>
            <a:pPr>
              <a:lnSpc>
                <a:spcPct val="120000"/>
              </a:lnSpc>
              <a:defRPr/>
            </a:pPr>
            <a:r>
              <a:rPr lang="en-GB" sz="1300">
                <a:solidFill>
                  <a:schemeClr val="tx1"/>
                </a:solidFill>
                <a:latin typeface="Calibri"/>
                <a:cs typeface="Calibri"/>
              </a:rPr>
              <a:t>Mitarbeit</a:t>
            </a:r>
            <a:r>
              <a:rPr lang="en-GB" sz="1300">
                <a:solidFill>
                  <a:schemeClr val="tx1"/>
                </a:solidFill>
                <a:latin typeface="Calibri"/>
                <a:cs typeface="Calibri"/>
              </a:rPr>
              <a:t>: Helena Schmitz, Annika </a:t>
            </a:r>
            <a:r>
              <a:rPr lang="en-GB" sz="1300">
                <a:solidFill>
                  <a:schemeClr val="tx1"/>
                </a:solidFill>
                <a:latin typeface="Calibri"/>
                <a:cs typeface="Calibri"/>
              </a:rPr>
              <a:t>Söllinger</a:t>
            </a:r>
            <a:r>
              <a:rPr lang="en-GB" sz="1300">
                <a:solidFill>
                  <a:schemeClr val="tx1"/>
                </a:solidFill>
                <a:latin typeface="Calibri"/>
                <a:cs typeface="Calibri"/>
              </a:rPr>
              <a:t>, Janna </a:t>
            </a:r>
            <a:r>
              <a:rPr lang="en-GB" sz="1300">
                <a:solidFill>
                  <a:schemeClr val="tx1"/>
                </a:solidFill>
                <a:latin typeface="Calibri"/>
                <a:cs typeface="Calibri"/>
              </a:rPr>
              <a:t>Kerkow</a:t>
            </a:r>
            <a:r>
              <a:rPr lang="en-GB" sz="1300">
                <a:solidFill>
                  <a:schemeClr val="tx1"/>
                </a:solidFill>
                <a:latin typeface="Calibri"/>
                <a:cs typeface="Calibri"/>
              </a:rPr>
              <a:t>, Sina </a:t>
            </a:r>
            <a:r>
              <a:rPr lang="en-GB" sz="1300">
                <a:solidFill>
                  <a:schemeClr val="tx1"/>
                </a:solidFill>
                <a:latin typeface="Calibri"/>
                <a:cs typeface="Calibri"/>
              </a:rPr>
              <a:t>Kiekbusch</a:t>
            </a:r>
            <a:r>
              <a:rPr lang="en-GB" sz="1300">
                <a:solidFill>
                  <a:schemeClr val="tx1"/>
                </a:solidFill>
                <a:latin typeface="Calibri"/>
                <a:cs typeface="Calibri"/>
              </a:rPr>
              <a:t>, Paula Edler (alle Deutsche </a:t>
            </a:r>
            <a:r>
              <a:rPr lang="en-GB" sz="1300">
                <a:solidFill>
                  <a:schemeClr val="tx1"/>
                </a:solidFill>
                <a:latin typeface="Calibri"/>
                <a:cs typeface="Calibri"/>
              </a:rPr>
              <a:t>Sporthochschule</a:t>
            </a:r>
            <a:r>
              <a:rPr lang="en-GB" sz="1300">
                <a:solidFill>
                  <a:schemeClr val="tx1"/>
                </a:solidFill>
                <a:latin typeface="Calibri"/>
                <a:cs typeface="Calibri"/>
              </a:rPr>
              <a:t> Köln), Teresa Greither </a:t>
            </a:r>
            <a:endParaRPr/>
          </a:p>
          <a:p>
            <a:pPr>
              <a:lnSpc>
                <a:spcPct val="120000"/>
              </a:lnSpc>
              <a:defRPr/>
            </a:pPr>
            <a:r>
              <a:rPr lang="en-GB" sz="1300">
                <a:solidFill>
                  <a:schemeClr val="tx1"/>
                </a:solidFill>
                <a:latin typeface="Calibri"/>
                <a:cs typeface="Calibri"/>
              </a:rPr>
              <a:t>	(</a:t>
            </a:r>
            <a:r>
              <a:rPr lang="en-GB" sz="1300">
                <a:solidFill>
                  <a:schemeClr val="tx1"/>
                </a:solidFill>
                <a:latin typeface="Calibri"/>
                <a:cs typeface="Calibri"/>
              </a:rPr>
              <a:t>Universitätsklinikum</a:t>
            </a:r>
            <a:r>
              <a:rPr lang="en-GB" sz="1300">
                <a:solidFill>
                  <a:schemeClr val="tx1"/>
                </a:solidFill>
                <a:latin typeface="Calibri"/>
                <a:cs typeface="Calibri"/>
              </a:rPr>
              <a:t> Ulm)</a:t>
            </a:r>
            <a:endParaRPr sz="1300">
              <a:latin typeface="Calibri"/>
              <a:cs typeface="Calibri"/>
            </a:endParaRPr>
          </a:p>
          <a:p>
            <a:pPr>
              <a:lnSpc>
                <a:spcPct val="120000"/>
              </a:lnSpc>
              <a:defRPr/>
            </a:pPr>
            <a:r>
              <a:rPr lang="en-GB" sz="1300" u="sng">
                <a:solidFill>
                  <a:schemeClr val="tx1"/>
                </a:solidFill>
                <a:latin typeface="Calibri"/>
                <a:cs typeface="Calibri"/>
                <a:hlinkClick r:id="rId5" tooltip="https://safe-clubs.de/"/>
              </a:rPr>
              <a:t>https://safe-clubs.de</a:t>
            </a:r>
            <a:endParaRPr sz="1300">
              <a:solidFill>
                <a:schemeClr val="tx1"/>
              </a:solidFill>
              <a:latin typeface="Calibri"/>
              <a:cs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de-DE"/>
              <a:t>Hinweise an Workshopteilnehmende</a:t>
            </a:r>
            <a:endParaRPr/>
          </a:p>
        </p:txBody>
      </p:sp>
      <p:sp>
        <p:nvSpPr>
          <p:cNvPr id="4" name="Content Placeholder 3"/>
          <p:cNvSpPr>
            <a:spLocks noGrp="1"/>
          </p:cNvSpPr>
          <p:nvPr>
            <p:ph sz="half" idx="1"/>
          </p:nvPr>
        </p:nvSpPr>
        <p:spPr bwMode="auto"/>
        <p:txBody>
          <a:bodyPr>
            <a:normAutofit fontScale="92500"/>
          </a:bodyPr>
          <a:lstStyle/>
          <a:p>
            <a:pPr>
              <a:defRPr/>
            </a:pPr>
            <a:r>
              <a:rPr lang="de-DE" b="1">
                <a:solidFill>
                  <a:schemeClr val="accent2"/>
                </a:solidFill>
              </a:rPr>
              <a:t>Sensibles Thema Gewalt:</a:t>
            </a:r>
            <a:endParaRPr/>
          </a:p>
          <a:p>
            <a:pPr>
              <a:defRPr/>
            </a:pPr>
            <a:endParaRPr lang="de-DE">
              <a:solidFill>
                <a:schemeClr val="tx1"/>
              </a:solidFill>
            </a:endParaRPr>
          </a:p>
          <a:p>
            <a:pPr marL="342900" indent="-342900">
              <a:buFont typeface="Wingdings"/>
              <a:buChar char="§"/>
              <a:defRPr/>
            </a:pPr>
            <a:r>
              <a:rPr lang="de-DE"/>
              <a:t>Einhaltung allgemeiner Gesprächsregeln, z.B. respektvolle Atmosphäre, persönliche Erfahrungen anderer respektieren</a:t>
            </a:r>
            <a:endParaRPr/>
          </a:p>
          <a:p>
            <a:pPr marL="342900" indent="-342900">
              <a:buFont typeface="Wingdings"/>
              <a:buChar char="§"/>
              <a:defRPr/>
            </a:pPr>
            <a:r>
              <a:rPr lang="de-DE"/>
              <a:t>Teilnehmende dürfen bei Bedarf den Raum verlassen</a:t>
            </a:r>
            <a:endParaRPr/>
          </a:p>
          <a:p>
            <a:pPr marL="342900" indent="-342900">
              <a:buFont typeface="Wingdings"/>
              <a:buChar char="§"/>
              <a:defRPr/>
            </a:pPr>
            <a:r>
              <a:rPr lang="de-DE"/>
              <a:t>Gesprächsmöglichkeit nach dem Workshop</a:t>
            </a:r>
            <a:endParaRPr/>
          </a:p>
          <a:p>
            <a:pPr marL="342900" indent="-342900">
              <a:buFont typeface="Wingdings"/>
              <a:buChar char="§"/>
              <a:defRPr/>
            </a:pPr>
            <a:endParaRPr lang="de-DE">
              <a:solidFill>
                <a:schemeClr val="tx1"/>
              </a:solidFill>
            </a:endParaRPr>
          </a:p>
          <a:p>
            <a:pPr>
              <a:defRPr/>
            </a:pPr>
            <a:r>
              <a:rPr b="1">
                <a:solidFill>
                  <a:schemeClr val="accent2"/>
                </a:solidFill>
              </a:rPr>
              <a:t>Hilfsangebote:</a:t>
            </a:r>
            <a:endParaRPr/>
          </a:p>
          <a:p>
            <a:pPr marL="342900" indent="-342900">
              <a:buFont typeface="Wingdings"/>
              <a:buChar char="§"/>
              <a:defRPr/>
            </a:pPr>
            <a:r>
              <a:rPr>
                <a:highlight>
                  <a:srgbClr val="FFFF00"/>
                </a:highlight>
              </a:rPr>
              <a:t>Sollten </a:t>
            </a:r>
            <a:r>
              <a:rPr lang="de-DE">
                <a:highlight>
                  <a:srgbClr val="FFFF00"/>
                </a:highlight>
              </a:rPr>
              <a:t>Teilnehmende</a:t>
            </a:r>
            <a:r>
              <a:rPr>
                <a:highlight>
                  <a:srgbClr val="FFFF00"/>
                </a:highlight>
              </a:rPr>
              <a:t> nach dem Workshop Unterstützung benötigen, </a:t>
            </a:r>
            <a:r>
              <a:rPr lang="de-DE">
                <a:highlight>
                  <a:srgbClr val="FFFF00"/>
                </a:highlight>
              </a:rPr>
              <a:t>wenden Sie sich an die*den Vortragenden, die Ansprechperson Ihres Vereins oder an eine Fachberatungsstelle</a:t>
            </a:r>
            <a:endParaRPr/>
          </a:p>
          <a:p>
            <a:pPr marL="342900" indent="-342900">
              <a:buFont typeface="Wingdings"/>
              <a:buChar char="§"/>
              <a:defRPr/>
            </a:pPr>
            <a:r>
              <a:rPr lang="de-DE">
                <a:highlight>
                  <a:srgbClr val="FFFF00"/>
                </a:highlight>
              </a:rPr>
              <a:t>Geeignete Beratungsangebote:</a:t>
            </a:r>
            <a:endParaRPr/>
          </a:p>
          <a:p>
            <a:pPr>
              <a:defRPr/>
            </a:pPr>
            <a:endParaRPr lang="de-DE"/>
          </a:p>
          <a:p>
            <a:pPr marL="800100" lvl="1" indent="-342900">
              <a:buFont typeface="Courier New"/>
              <a:buChar char="o"/>
              <a:defRPr/>
            </a:pPr>
            <a:r>
              <a:rPr lang="de-DE">
                <a:highlight>
                  <a:srgbClr val="FFFF00"/>
                </a:highlight>
              </a:rPr>
              <a:t>Ansprechstelle SafeSport: </a:t>
            </a:r>
            <a:r>
              <a:rPr lang="de-DE" u="sng">
                <a:highlight>
                  <a:srgbClr val="FFFF00"/>
                </a:highlight>
                <a:hlinkClick r:id="rId3" tooltip="https://www.ansprechstelle-safe-sport.de/"/>
              </a:rPr>
              <a:t>https://www.ansprechstelle-safe-sport.de</a:t>
            </a:r>
            <a:r>
              <a:rPr lang="de-DE">
                <a:highlight>
                  <a:srgbClr val="FFFF00"/>
                </a:highlight>
              </a:rPr>
              <a:t> </a:t>
            </a:r>
            <a:endParaRPr/>
          </a:p>
          <a:p>
            <a:pPr marL="800100" lvl="1" indent="-342900">
              <a:buFont typeface="Courier New"/>
              <a:buChar char="o"/>
              <a:defRPr/>
            </a:pPr>
            <a:r>
              <a:rPr lang="de-DE">
                <a:highlight>
                  <a:srgbClr val="FFFF00"/>
                </a:highlight>
              </a:rPr>
              <a:t>Nummer gegen Kummer: </a:t>
            </a:r>
            <a:r>
              <a:rPr lang="de-DE" u="sng">
                <a:highlight>
                  <a:srgbClr val="FFFF00"/>
                </a:highlight>
                <a:hlinkClick r:id="rId4" tooltip="https://www.nummergegenkummer.de/"/>
              </a:rPr>
              <a:t>https://www.nummergegenkummer.de</a:t>
            </a:r>
            <a:r>
              <a:rPr lang="de-DE">
                <a:highlight>
                  <a:srgbClr val="FFFF00"/>
                </a:highlight>
              </a:rPr>
              <a:t> </a:t>
            </a:r>
            <a:endParaRPr/>
          </a:p>
          <a:p>
            <a:pPr marL="800100" lvl="1" indent="-342900">
              <a:buFont typeface="Courier New"/>
              <a:buChar char="o"/>
              <a:defRPr/>
            </a:pPr>
            <a:r>
              <a:rPr lang="de-DE">
                <a:highlight>
                  <a:srgbClr val="FFFF00"/>
                </a:highlight>
              </a:rPr>
              <a:t>Hilfe-Portal sexueller Missbrauch: </a:t>
            </a:r>
            <a:r>
              <a:rPr lang="de-DE" u="sng">
                <a:highlight>
                  <a:srgbClr val="FFFF00"/>
                </a:highlight>
                <a:hlinkClick r:id="rId5" tooltip="https://www.hilfe-portal-missbrauch.de/"/>
              </a:rPr>
              <a:t>https://www.hilfe-portal-missbrauch.de/</a:t>
            </a:r>
            <a:endParaRPr lang="de-DE">
              <a:highlight>
                <a:srgbClr val="FFFF00"/>
              </a:highlight>
            </a:endParaRPr>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4</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67983276" name="Title 1"/>
          <p:cNvSpPr>
            <a:spLocks noGrp="1"/>
          </p:cNvSpPr>
          <p:nvPr>
            <p:ph type="title"/>
          </p:nvPr>
        </p:nvSpPr>
        <p:spPr bwMode="auto"/>
        <p:txBody>
          <a:bodyPr/>
          <a:lstStyle/>
          <a:p>
            <a:pPr>
              <a:defRPr/>
            </a:pPr>
            <a:r>
              <a:rPr lang="de-DE"/>
              <a:t>Impressum</a:t>
            </a:r>
            <a:endParaRPr/>
          </a:p>
        </p:txBody>
      </p:sp>
      <p:sp>
        <p:nvSpPr>
          <p:cNvPr id="261349337" name="Content Placeholder 2"/>
          <p:cNvSpPr>
            <a:spLocks noGrp="1"/>
          </p:cNvSpPr>
          <p:nvPr>
            <p:ph sz="half" idx="1"/>
          </p:nvPr>
        </p:nvSpPr>
        <p:spPr bwMode="auto">
          <a:xfrm>
            <a:off x="623850" y="1310610"/>
            <a:ext cx="9837312" cy="4444560"/>
          </a:xfrm>
        </p:spPr>
        <p:txBody>
          <a:bodyPr>
            <a:noAutofit/>
          </a:bodyPr>
          <a:lstStyle/>
          <a:p>
            <a:pPr>
              <a:lnSpc>
                <a:spcPct val="120000"/>
              </a:lnSpc>
              <a:defRPr/>
            </a:pPr>
            <a:r>
              <a:rPr lang="en-GB" sz="1200" b="1">
                <a:solidFill>
                  <a:schemeClr val="tx1"/>
                </a:solidFill>
                <a:latin typeface="Calibri"/>
                <a:cs typeface="Calibri"/>
              </a:rPr>
              <a:t>Autor*</a:t>
            </a:r>
            <a:r>
              <a:rPr lang="en-GB" sz="1200" b="1">
                <a:solidFill>
                  <a:schemeClr val="tx1"/>
                </a:solidFill>
                <a:latin typeface="Calibri"/>
                <a:cs typeface="Calibri"/>
              </a:rPr>
              <a:t>innen</a:t>
            </a:r>
            <a:endParaRPr lang="en-GB" sz="1200">
              <a:solidFill>
                <a:schemeClr val="tx1"/>
              </a:solidFill>
              <a:latin typeface="Calibri"/>
              <a:cs typeface="Calibri"/>
            </a:endParaRPr>
          </a:p>
          <a:p>
            <a:pPr>
              <a:lnSpc>
                <a:spcPct val="120000"/>
              </a:lnSpc>
              <a:defRPr/>
            </a:pPr>
            <a:r>
              <a:rPr lang="en-GB" sz="1200" b="0" i="0" u="none" strike="noStrike" cap="none" spc="0">
                <a:solidFill>
                  <a:schemeClr val="tx1"/>
                </a:solidFill>
                <a:latin typeface="+mn-lt"/>
                <a:ea typeface="+mn-ea"/>
                <a:cs typeface="+mn-cs"/>
              </a:rPr>
              <a:t>Teresa Greither</a:t>
            </a:r>
            <a:r>
              <a:rPr lang="en-GB" sz="1200" b="0" i="0" u="none" strike="noStrike" cap="none" spc="0" baseline="30000">
                <a:solidFill>
                  <a:schemeClr val="tx1"/>
                </a:solidFill>
                <a:latin typeface="+mn-lt"/>
                <a:ea typeface="+mn-ea"/>
                <a:cs typeface="+mn-cs"/>
              </a:rPr>
              <a:t>1,2</a:t>
            </a:r>
            <a:r>
              <a:rPr lang="en-GB" sz="1200" b="0" i="0" u="none" strike="noStrike" cap="none" spc="0">
                <a:solidFill>
                  <a:schemeClr val="tx1"/>
                </a:solidFill>
                <a:latin typeface="+mn-lt"/>
                <a:ea typeface="+mn-ea"/>
                <a:cs typeface="+mn-cs"/>
              </a:rPr>
              <a:t>, Helena Schmitz</a:t>
            </a:r>
            <a:r>
              <a:rPr lang="en-GB" sz="1200" b="0" i="0" u="none" strike="noStrike" cap="none" spc="0" baseline="30000">
                <a:solidFill>
                  <a:schemeClr val="tx1"/>
                </a:solidFill>
                <a:latin typeface="+mn-lt"/>
                <a:ea typeface="+mn-ea"/>
                <a:cs typeface="+mn-cs"/>
              </a:rPr>
              <a:t>3</a:t>
            </a:r>
            <a:r>
              <a:rPr lang="en-GB" sz="1200" b="0" i="0" u="none" strike="noStrike" cap="none" spc="0">
                <a:solidFill>
                  <a:schemeClr val="tx1"/>
                </a:solidFill>
                <a:latin typeface="+mn-lt"/>
                <a:ea typeface="+mn-ea"/>
                <a:cs typeface="+mn-cs"/>
              </a:rPr>
              <a:t>, Marion Sulprizio</a:t>
            </a:r>
            <a:r>
              <a:rPr lang="en-GB" sz="1200" b="0" i="0" u="none" strike="noStrike" cap="none" spc="0" baseline="30000">
                <a:solidFill>
                  <a:schemeClr val="tx1"/>
                </a:solidFill>
                <a:latin typeface="Calibri"/>
                <a:ea typeface="Arial"/>
                <a:cs typeface="Arial"/>
              </a:rPr>
              <a:t>3</a:t>
            </a:r>
            <a:r>
              <a:rPr lang="en-GB" sz="1200" b="0" i="0" u="none" strike="noStrike" cap="none" spc="0">
                <a:solidFill>
                  <a:schemeClr val="tx1"/>
                </a:solidFill>
                <a:latin typeface="Calibri"/>
                <a:ea typeface="Arial"/>
                <a:cs typeface="Arial"/>
              </a:rPr>
              <a:t>, </a:t>
            </a:r>
            <a:r>
              <a:rPr lang="en-GB" sz="1200" b="0" i="0" u="none" strike="noStrike" cap="none" spc="0">
                <a:solidFill>
                  <a:schemeClr val="tx1"/>
                </a:solidFill>
                <a:latin typeface="+mn-lt"/>
                <a:ea typeface="+mn-ea"/>
                <a:cs typeface="+mn-cs"/>
              </a:rPr>
              <a:t>Marc Allroggen</a:t>
            </a:r>
            <a:r>
              <a:rPr lang="en-GB" sz="1200" b="0" i="0" u="none" strike="noStrike" cap="none" spc="0" baseline="30000">
                <a:solidFill>
                  <a:schemeClr val="tx1"/>
                </a:solidFill>
                <a:latin typeface="+mn-lt"/>
                <a:ea typeface="+mn-ea"/>
                <a:cs typeface="+mn-cs"/>
              </a:rPr>
              <a:t>1,2</a:t>
            </a:r>
            <a:r>
              <a:rPr lang="en-GB" sz="1200" b="0" i="0" u="none" strike="noStrike" cap="none" spc="0">
                <a:solidFill>
                  <a:schemeClr val="tx1"/>
                </a:solidFill>
                <a:latin typeface="+mn-lt"/>
                <a:ea typeface="+mn-ea"/>
                <a:cs typeface="+mn-cs"/>
              </a:rPr>
              <a:t> &amp; Jeannine Ohlert</a:t>
            </a:r>
            <a:r>
              <a:rPr lang="en-GB" sz="1200" b="0" i="0" u="none" strike="noStrike" cap="none" spc="0" baseline="30000">
                <a:solidFill>
                  <a:schemeClr val="tx1"/>
                </a:solidFill>
                <a:latin typeface="+mn-lt"/>
                <a:ea typeface="+mn-ea"/>
                <a:cs typeface="+mn-cs"/>
              </a:rPr>
              <a:t>3,4</a:t>
            </a:r>
            <a:endParaRPr sz="1200"/>
          </a:p>
          <a:p>
            <a:pPr>
              <a:lnSpc>
                <a:spcPct val="120000"/>
              </a:lnSpc>
              <a:defRPr/>
            </a:pPr>
            <a:r>
              <a:rPr lang="en-GB" sz="1200" baseline="30000">
                <a:solidFill>
                  <a:schemeClr val="tx1"/>
                </a:solidFill>
                <a:latin typeface="Calibri"/>
                <a:cs typeface="Calibri"/>
              </a:rPr>
              <a:t>1</a:t>
            </a:r>
            <a:r>
              <a:rPr lang="en-GB" sz="1200">
                <a:solidFill>
                  <a:schemeClr val="tx1"/>
                </a:solidFill>
                <a:latin typeface="Calibri"/>
                <a:cs typeface="Calibri"/>
              </a:rPr>
              <a:t> </a:t>
            </a:r>
            <a:r>
              <a:rPr lang="en-GB" sz="1200">
                <a:solidFill>
                  <a:schemeClr val="tx1"/>
                </a:solidFill>
                <a:latin typeface="Calibri"/>
                <a:cs typeface="Calibri"/>
              </a:rPr>
              <a:t>Klinik</a:t>
            </a:r>
            <a:r>
              <a:rPr lang="en-GB" sz="1200">
                <a:solidFill>
                  <a:schemeClr val="tx1"/>
                </a:solidFill>
                <a:latin typeface="Calibri"/>
                <a:cs typeface="Calibri"/>
              </a:rPr>
              <a:t> für Kinder- und </a:t>
            </a:r>
            <a:r>
              <a:rPr lang="en-GB" sz="1200">
                <a:solidFill>
                  <a:schemeClr val="tx1"/>
                </a:solidFill>
                <a:latin typeface="Calibri"/>
                <a:cs typeface="Calibri"/>
              </a:rPr>
              <a:t>Jugendpsychiatrie</a:t>
            </a:r>
            <a:r>
              <a:rPr lang="en-GB" sz="1200">
                <a:solidFill>
                  <a:schemeClr val="tx1"/>
                </a:solidFill>
                <a:latin typeface="Calibri"/>
                <a:cs typeface="Calibri"/>
              </a:rPr>
              <a:t>, </a:t>
            </a:r>
            <a:r>
              <a:rPr lang="en-GB" sz="1200">
                <a:solidFill>
                  <a:schemeClr val="tx1"/>
                </a:solidFill>
                <a:latin typeface="Calibri"/>
                <a:cs typeface="Calibri"/>
              </a:rPr>
              <a:t>Psychosomatik</a:t>
            </a:r>
            <a:r>
              <a:rPr lang="en-GB" sz="1200">
                <a:solidFill>
                  <a:schemeClr val="tx1"/>
                </a:solidFill>
                <a:latin typeface="Calibri"/>
                <a:cs typeface="Calibri"/>
              </a:rPr>
              <a:t> und </a:t>
            </a:r>
            <a:r>
              <a:rPr lang="en-GB" sz="1200">
                <a:solidFill>
                  <a:schemeClr val="tx1"/>
                </a:solidFill>
                <a:latin typeface="Calibri"/>
                <a:cs typeface="Calibri"/>
              </a:rPr>
              <a:t>Psychotherapie</a:t>
            </a:r>
            <a:r>
              <a:rPr lang="en-GB" sz="1200">
                <a:solidFill>
                  <a:schemeClr val="tx1"/>
                </a:solidFill>
                <a:latin typeface="Calibri"/>
                <a:cs typeface="Calibri"/>
              </a:rPr>
              <a:t>, </a:t>
            </a:r>
            <a:r>
              <a:rPr lang="en-GB" sz="1200">
                <a:solidFill>
                  <a:schemeClr val="tx1"/>
                </a:solidFill>
                <a:latin typeface="Calibri"/>
                <a:cs typeface="Calibri"/>
              </a:rPr>
              <a:t>Universitätsklinikum</a:t>
            </a:r>
            <a:r>
              <a:rPr lang="en-GB" sz="1200">
                <a:solidFill>
                  <a:schemeClr val="tx1"/>
                </a:solidFill>
                <a:latin typeface="Calibri"/>
                <a:cs typeface="Calibri"/>
              </a:rPr>
              <a:t> Ulm</a:t>
            </a:r>
            <a:endParaRPr sz="1200">
              <a:latin typeface="Calibri"/>
              <a:cs typeface="Calibri"/>
            </a:endParaRPr>
          </a:p>
          <a:p>
            <a:pPr>
              <a:lnSpc>
                <a:spcPct val="120000"/>
              </a:lnSpc>
              <a:defRPr/>
            </a:pPr>
            <a:r>
              <a:rPr lang="en-GB" sz="1200" baseline="30000">
                <a:solidFill>
                  <a:schemeClr val="tx1"/>
                </a:solidFill>
                <a:latin typeface="Calibri"/>
                <a:cs typeface="Calibri"/>
              </a:rPr>
              <a:t>2</a:t>
            </a:r>
            <a:r>
              <a:rPr lang="en-GB" sz="1200">
                <a:solidFill>
                  <a:schemeClr val="tx1"/>
                </a:solidFill>
                <a:latin typeface="Calibri"/>
                <a:cs typeface="Calibri"/>
              </a:rPr>
              <a:t> </a:t>
            </a:r>
            <a:r>
              <a:rPr lang="en-GB" sz="1200">
                <a:solidFill>
                  <a:schemeClr val="tx1"/>
                </a:solidFill>
                <a:latin typeface="Calibri"/>
                <a:cs typeface="Calibri"/>
              </a:rPr>
              <a:t>Deutsches</a:t>
            </a:r>
            <a:r>
              <a:rPr lang="en-GB" sz="1200">
                <a:solidFill>
                  <a:schemeClr val="tx1"/>
                </a:solidFill>
                <a:latin typeface="Calibri"/>
                <a:cs typeface="Calibri"/>
              </a:rPr>
              <a:t> Zentrum für </a:t>
            </a:r>
            <a:r>
              <a:rPr lang="en-GB" sz="1200">
                <a:solidFill>
                  <a:schemeClr val="tx1"/>
                </a:solidFill>
                <a:latin typeface="Calibri"/>
                <a:cs typeface="Calibri"/>
              </a:rPr>
              <a:t>psychische</a:t>
            </a:r>
            <a:r>
              <a:rPr lang="en-GB" sz="1200">
                <a:solidFill>
                  <a:schemeClr val="tx1"/>
                </a:solidFill>
                <a:latin typeface="Calibri"/>
                <a:cs typeface="Calibri"/>
              </a:rPr>
              <a:t> Gesundheit (DZPG), </a:t>
            </a:r>
            <a:r>
              <a:rPr lang="en-GB" sz="1200">
                <a:solidFill>
                  <a:schemeClr val="tx1"/>
                </a:solidFill>
                <a:latin typeface="Calibri"/>
                <a:cs typeface="Calibri"/>
              </a:rPr>
              <a:t>Standort</a:t>
            </a:r>
            <a:r>
              <a:rPr lang="en-GB" sz="1200">
                <a:solidFill>
                  <a:schemeClr val="tx1"/>
                </a:solidFill>
                <a:latin typeface="Calibri"/>
                <a:cs typeface="Calibri"/>
              </a:rPr>
              <a:t> Ulm</a:t>
            </a:r>
            <a:endParaRPr sz="1200">
              <a:latin typeface="Calibri"/>
              <a:cs typeface="Calibri"/>
            </a:endParaRPr>
          </a:p>
          <a:p>
            <a:pPr>
              <a:lnSpc>
                <a:spcPct val="120000"/>
              </a:lnSpc>
              <a:defRPr/>
            </a:pPr>
            <a:r>
              <a:rPr lang="en-GB" sz="1200" baseline="30000">
                <a:solidFill>
                  <a:schemeClr val="tx1"/>
                </a:solidFill>
                <a:latin typeface="Calibri"/>
                <a:cs typeface="Calibri"/>
              </a:rPr>
              <a:t>3</a:t>
            </a:r>
            <a:r>
              <a:rPr lang="en-GB" sz="1200">
                <a:solidFill>
                  <a:schemeClr val="tx1"/>
                </a:solidFill>
                <a:latin typeface="Calibri"/>
                <a:cs typeface="Calibri"/>
              </a:rPr>
              <a:t> </a:t>
            </a:r>
            <a:r>
              <a:rPr lang="en-GB" sz="1200">
                <a:solidFill>
                  <a:schemeClr val="tx1"/>
                </a:solidFill>
                <a:latin typeface="Calibri"/>
                <a:cs typeface="Calibri"/>
              </a:rPr>
              <a:t>Psychologisches</a:t>
            </a:r>
            <a:r>
              <a:rPr lang="en-GB" sz="1200">
                <a:solidFill>
                  <a:schemeClr val="tx1"/>
                </a:solidFill>
                <a:latin typeface="Calibri"/>
                <a:cs typeface="Calibri"/>
              </a:rPr>
              <a:t> </a:t>
            </a:r>
            <a:r>
              <a:rPr lang="en-GB" sz="1200">
                <a:solidFill>
                  <a:schemeClr val="tx1"/>
                </a:solidFill>
                <a:latin typeface="Calibri"/>
                <a:cs typeface="Calibri"/>
              </a:rPr>
              <a:t>Institut</a:t>
            </a:r>
            <a:r>
              <a:rPr lang="en-GB" sz="1200">
                <a:solidFill>
                  <a:schemeClr val="tx1"/>
                </a:solidFill>
                <a:latin typeface="Calibri"/>
                <a:cs typeface="Calibri"/>
              </a:rPr>
              <a:t>, Deutsche </a:t>
            </a:r>
            <a:r>
              <a:rPr lang="en-GB" sz="1200">
                <a:solidFill>
                  <a:schemeClr val="tx1"/>
                </a:solidFill>
                <a:latin typeface="Calibri"/>
                <a:cs typeface="Calibri"/>
              </a:rPr>
              <a:t>Sporthochschule</a:t>
            </a:r>
            <a:r>
              <a:rPr lang="en-GB" sz="1200">
                <a:solidFill>
                  <a:schemeClr val="tx1"/>
                </a:solidFill>
                <a:latin typeface="Calibri"/>
                <a:cs typeface="Calibri"/>
              </a:rPr>
              <a:t> Köln</a:t>
            </a:r>
            <a:endParaRPr sz="1200">
              <a:latin typeface="Calibri"/>
              <a:cs typeface="Calibri"/>
            </a:endParaRPr>
          </a:p>
          <a:p>
            <a:pPr>
              <a:lnSpc>
                <a:spcPct val="120000"/>
              </a:lnSpc>
              <a:defRPr/>
            </a:pPr>
            <a:r>
              <a:rPr lang="en-GB" sz="1200" baseline="30000">
                <a:solidFill>
                  <a:schemeClr val="tx1"/>
                </a:solidFill>
                <a:latin typeface="Calibri"/>
                <a:cs typeface="Calibri"/>
              </a:rPr>
              <a:t>4</a:t>
            </a:r>
            <a:r>
              <a:rPr lang="en-GB" sz="1200">
                <a:solidFill>
                  <a:schemeClr val="tx1"/>
                </a:solidFill>
                <a:latin typeface="Calibri"/>
                <a:cs typeface="Calibri"/>
              </a:rPr>
              <a:t> momentum - Das Deutsche </a:t>
            </a:r>
            <a:r>
              <a:rPr lang="en-GB" sz="1200">
                <a:solidFill>
                  <a:schemeClr val="tx1"/>
                </a:solidFill>
                <a:latin typeface="Calibri"/>
                <a:cs typeface="Calibri"/>
              </a:rPr>
              <a:t>Forschungszentrum</a:t>
            </a:r>
            <a:r>
              <a:rPr lang="en-GB" sz="1200">
                <a:solidFill>
                  <a:schemeClr val="tx1"/>
                </a:solidFill>
                <a:latin typeface="Calibri"/>
                <a:cs typeface="Calibri"/>
              </a:rPr>
              <a:t> für </a:t>
            </a:r>
            <a:r>
              <a:rPr lang="en-GB" sz="1200">
                <a:solidFill>
                  <a:schemeClr val="tx1"/>
                </a:solidFill>
                <a:latin typeface="Calibri"/>
                <a:cs typeface="Calibri"/>
              </a:rPr>
              <a:t>Leistungssport</a:t>
            </a:r>
            <a:r>
              <a:rPr lang="en-GB" sz="1200">
                <a:solidFill>
                  <a:schemeClr val="tx1"/>
                </a:solidFill>
                <a:latin typeface="Calibri"/>
                <a:cs typeface="Calibri"/>
              </a:rPr>
              <a:t> Köln</a:t>
            </a:r>
            <a:endParaRPr sz="1200">
              <a:latin typeface="Calibri"/>
              <a:cs typeface="Calibri"/>
            </a:endParaRPr>
          </a:p>
          <a:p>
            <a:pPr>
              <a:lnSpc>
                <a:spcPct val="120000"/>
              </a:lnSpc>
              <a:defRPr/>
            </a:pPr>
            <a:endParaRPr lang="en-GB" sz="1200" b="1">
              <a:solidFill>
                <a:schemeClr val="tx1"/>
              </a:solidFill>
              <a:latin typeface="Calibri"/>
              <a:cs typeface="Calibri"/>
            </a:endParaRPr>
          </a:p>
          <a:p>
            <a:pPr>
              <a:lnSpc>
                <a:spcPct val="120000"/>
              </a:lnSpc>
              <a:defRPr/>
            </a:pPr>
            <a:r>
              <a:rPr lang="en-GB" sz="1200" b="1">
                <a:solidFill>
                  <a:schemeClr val="tx1"/>
                </a:solidFill>
                <a:latin typeface="Calibri"/>
                <a:cs typeface="Calibri"/>
              </a:rPr>
              <a:t>Unter</a:t>
            </a:r>
            <a:r>
              <a:rPr lang="en-GB" sz="1200" b="1">
                <a:solidFill>
                  <a:schemeClr val="tx1"/>
                </a:solidFill>
                <a:latin typeface="Calibri"/>
                <a:cs typeface="Calibri"/>
              </a:rPr>
              <a:t> </a:t>
            </a:r>
            <a:r>
              <a:rPr lang="en-GB" sz="1200" b="1">
                <a:solidFill>
                  <a:schemeClr val="tx1"/>
                </a:solidFill>
                <a:latin typeface="Calibri"/>
                <a:cs typeface="Calibri"/>
              </a:rPr>
              <a:t>Mitarbeit</a:t>
            </a:r>
            <a:r>
              <a:rPr lang="en-GB" sz="1200" b="1">
                <a:solidFill>
                  <a:schemeClr val="tx1"/>
                </a:solidFill>
                <a:latin typeface="Calibri"/>
                <a:cs typeface="Calibri"/>
              </a:rPr>
              <a:t> von </a:t>
            </a:r>
            <a:r>
              <a:rPr lang="en-GB" sz="1200">
                <a:solidFill>
                  <a:schemeClr val="tx1"/>
                </a:solidFill>
                <a:latin typeface="Calibri"/>
                <a:cs typeface="Calibri"/>
              </a:rPr>
              <a:t>Janna </a:t>
            </a:r>
            <a:r>
              <a:rPr lang="en-GB" sz="1200">
                <a:solidFill>
                  <a:schemeClr val="tx1"/>
                </a:solidFill>
                <a:latin typeface="Calibri"/>
                <a:cs typeface="Calibri"/>
              </a:rPr>
              <a:t>Kerkow</a:t>
            </a:r>
            <a:r>
              <a:rPr lang="en-GB" sz="1200">
                <a:solidFill>
                  <a:schemeClr val="tx1"/>
                </a:solidFill>
                <a:latin typeface="Calibri"/>
                <a:cs typeface="Calibri"/>
              </a:rPr>
              <a:t>, Sina </a:t>
            </a:r>
            <a:r>
              <a:rPr lang="en-GB" sz="1200">
                <a:solidFill>
                  <a:schemeClr val="tx1"/>
                </a:solidFill>
                <a:latin typeface="Calibri"/>
                <a:cs typeface="Calibri"/>
              </a:rPr>
              <a:t>Kiekbusch</a:t>
            </a:r>
            <a:r>
              <a:rPr lang="en-GB" sz="1200">
                <a:solidFill>
                  <a:schemeClr val="tx1"/>
                </a:solidFill>
                <a:latin typeface="Calibri"/>
                <a:cs typeface="Calibri"/>
              </a:rPr>
              <a:t>, Vivian Gast (alle Deutsche </a:t>
            </a:r>
            <a:r>
              <a:rPr lang="en-GB" sz="1200">
                <a:solidFill>
                  <a:schemeClr val="tx1"/>
                </a:solidFill>
                <a:latin typeface="Calibri"/>
                <a:cs typeface="Calibri"/>
              </a:rPr>
              <a:t>Sporthochschule</a:t>
            </a:r>
            <a:r>
              <a:rPr lang="en-GB" sz="1200">
                <a:solidFill>
                  <a:schemeClr val="tx1"/>
                </a:solidFill>
                <a:latin typeface="Calibri"/>
                <a:cs typeface="Calibri"/>
              </a:rPr>
              <a:t> Köln)</a:t>
            </a:r>
            <a:endParaRPr sz="1200">
              <a:latin typeface="Calibri"/>
              <a:cs typeface="Calibri"/>
            </a:endParaRPr>
          </a:p>
          <a:p>
            <a:pPr>
              <a:lnSpc>
                <a:spcPct val="120000"/>
              </a:lnSpc>
              <a:defRPr/>
            </a:pPr>
            <a:endParaRPr lang="en-GB" sz="1200" b="1">
              <a:solidFill>
                <a:schemeClr val="tx1"/>
              </a:solidFill>
              <a:highlight>
                <a:srgbClr val="FFFF00"/>
              </a:highlight>
              <a:latin typeface="Calibri"/>
              <a:cs typeface="Calibri"/>
            </a:endParaRPr>
          </a:p>
          <a:p>
            <a:pPr>
              <a:lnSpc>
                <a:spcPct val="120000"/>
              </a:lnSpc>
              <a:defRPr/>
            </a:pPr>
            <a:r>
              <a:rPr lang="en-GB" sz="1200" b="1">
                <a:solidFill>
                  <a:schemeClr val="tx1"/>
                </a:solidFill>
                <a:latin typeface="Calibri"/>
                <a:cs typeface="Calibri"/>
              </a:rPr>
              <a:t>Bildnachweis</a:t>
            </a:r>
            <a:r>
              <a:rPr lang="en-GB" sz="1200" b="1">
                <a:solidFill>
                  <a:schemeClr val="tx1"/>
                </a:solidFill>
                <a:latin typeface="Calibri"/>
                <a:cs typeface="Calibri"/>
              </a:rPr>
              <a:t> </a:t>
            </a:r>
            <a:r>
              <a:rPr lang="en-GB" sz="1200">
                <a:solidFill>
                  <a:schemeClr val="tx1"/>
                </a:solidFill>
                <a:latin typeface="Calibri"/>
                <a:cs typeface="Calibri"/>
              </a:rPr>
              <a:t>Marcel Jansen, Instagram: @</a:t>
            </a:r>
            <a:r>
              <a:rPr lang="en-GB" sz="1200">
                <a:solidFill>
                  <a:schemeClr val="tx1"/>
                </a:solidFill>
                <a:latin typeface="Calibri"/>
                <a:cs typeface="Calibri"/>
              </a:rPr>
              <a:t>mrcl_cartoons</a:t>
            </a:r>
            <a:r>
              <a:rPr lang="en-GB" sz="1200">
                <a:solidFill>
                  <a:schemeClr val="tx1"/>
                </a:solidFill>
                <a:latin typeface="Calibri"/>
                <a:cs typeface="Calibri"/>
              </a:rPr>
              <a:t> </a:t>
            </a:r>
            <a:endParaRPr sz="1200">
              <a:latin typeface="Calibri"/>
              <a:cs typeface="Calibri"/>
            </a:endParaRPr>
          </a:p>
          <a:p>
            <a:pPr>
              <a:lnSpc>
                <a:spcPct val="120000"/>
              </a:lnSpc>
              <a:defRPr/>
            </a:pPr>
            <a:endParaRPr lang="en-GB" sz="1200" b="1">
              <a:solidFill>
                <a:schemeClr val="tx1"/>
              </a:solidFill>
              <a:latin typeface="Calibri"/>
              <a:cs typeface="Calibri"/>
            </a:endParaRPr>
          </a:p>
          <a:p>
            <a:pPr>
              <a:lnSpc>
                <a:spcPct val="120000"/>
              </a:lnSpc>
              <a:defRPr/>
            </a:pPr>
            <a:r>
              <a:rPr lang="en-GB" sz="1200" b="1">
                <a:solidFill>
                  <a:schemeClr val="tx1"/>
                </a:solidFill>
                <a:latin typeface="Calibri"/>
                <a:cs typeface="Calibri"/>
              </a:rPr>
              <a:t>Förderhinweis</a:t>
            </a:r>
            <a:r>
              <a:rPr lang="en-GB" sz="1200" b="1">
                <a:solidFill>
                  <a:schemeClr val="tx1"/>
                </a:solidFill>
                <a:latin typeface="Calibri"/>
                <a:cs typeface="Calibri"/>
              </a:rPr>
              <a:t> </a:t>
            </a:r>
            <a:r>
              <a:rPr lang="en-GB" sz="1200">
                <a:solidFill>
                  <a:schemeClr val="tx1"/>
                </a:solidFill>
                <a:latin typeface="Calibri"/>
                <a:cs typeface="Calibri"/>
              </a:rPr>
              <a:t>Das </a:t>
            </a:r>
            <a:r>
              <a:rPr lang="en-GB" sz="1200">
                <a:solidFill>
                  <a:schemeClr val="tx1"/>
                </a:solidFill>
                <a:latin typeface="Calibri"/>
                <a:cs typeface="Calibri"/>
              </a:rPr>
              <a:t>diesem</a:t>
            </a:r>
            <a:r>
              <a:rPr lang="en-GB" sz="1200">
                <a:solidFill>
                  <a:schemeClr val="tx1"/>
                </a:solidFill>
                <a:latin typeface="Calibri"/>
                <a:cs typeface="Calibri"/>
              </a:rPr>
              <a:t> </a:t>
            </a:r>
            <a:r>
              <a:rPr lang="en-GB" sz="1200">
                <a:solidFill>
                  <a:schemeClr val="tx1"/>
                </a:solidFill>
                <a:latin typeface="Calibri"/>
                <a:cs typeface="Calibri"/>
              </a:rPr>
              <a:t>Bericht</a:t>
            </a:r>
            <a:r>
              <a:rPr lang="en-GB" sz="1200">
                <a:solidFill>
                  <a:schemeClr val="tx1"/>
                </a:solidFill>
                <a:latin typeface="Calibri"/>
                <a:cs typeface="Calibri"/>
              </a:rPr>
              <a:t> </a:t>
            </a:r>
            <a:r>
              <a:rPr lang="en-GB" sz="1200">
                <a:solidFill>
                  <a:schemeClr val="tx1"/>
                </a:solidFill>
                <a:latin typeface="Calibri"/>
                <a:cs typeface="Calibri"/>
              </a:rPr>
              <a:t>zugrunde</a:t>
            </a:r>
            <a:r>
              <a:rPr lang="en-GB" sz="1200">
                <a:solidFill>
                  <a:schemeClr val="tx1"/>
                </a:solidFill>
                <a:latin typeface="Calibri"/>
                <a:cs typeface="Calibri"/>
              </a:rPr>
              <a:t> </a:t>
            </a:r>
            <a:r>
              <a:rPr lang="en-GB" sz="1200">
                <a:solidFill>
                  <a:schemeClr val="tx1"/>
                </a:solidFill>
                <a:latin typeface="Calibri"/>
                <a:cs typeface="Calibri"/>
              </a:rPr>
              <a:t>liegende</a:t>
            </a:r>
            <a:r>
              <a:rPr lang="en-GB" sz="1200">
                <a:solidFill>
                  <a:schemeClr val="tx1"/>
                </a:solidFill>
                <a:latin typeface="Calibri"/>
                <a:cs typeface="Calibri"/>
              </a:rPr>
              <a:t> </a:t>
            </a:r>
            <a:r>
              <a:rPr lang="en-GB" sz="1200">
                <a:solidFill>
                  <a:schemeClr val="tx1"/>
                </a:solidFill>
                <a:latin typeface="Calibri"/>
                <a:cs typeface="Calibri"/>
              </a:rPr>
              <a:t>Vorhaben</a:t>
            </a:r>
            <a:r>
              <a:rPr lang="en-GB" sz="1200">
                <a:solidFill>
                  <a:schemeClr val="tx1"/>
                </a:solidFill>
                <a:latin typeface="Calibri"/>
                <a:cs typeface="Calibri"/>
              </a:rPr>
              <a:t> </a:t>
            </a:r>
            <a:r>
              <a:rPr lang="en-GB" sz="1200">
                <a:solidFill>
                  <a:schemeClr val="tx1"/>
                </a:solidFill>
                <a:latin typeface="Calibri"/>
                <a:cs typeface="Calibri"/>
              </a:rPr>
              <a:t>wurde</a:t>
            </a:r>
            <a:r>
              <a:rPr lang="en-GB" sz="1200">
                <a:solidFill>
                  <a:schemeClr val="tx1"/>
                </a:solidFill>
                <a:latin typeface="Calibri"/>
                <a:cs typeface="Calibri"/>
              </a:rPr>
              <a:t> </a:t>
            </a:r>
            <a:r>
              <a:rPr lang="en-GB" sz="1200">
                <a:solidFill>
                  <a:schemeClr val="tx1"/>
                </a:solidFill>
                <a:latin typeface="Calibri"/>
                <a:cs typeface="Calibri"/>
              </a:rPr>
              <a:t>mit</a:t>
            </a:r>
            <a:r>
              <a:rPr lang="en-GB" sz="1200">
                <a:solidFill>
                  <a:schemeClr val="tx1"/>
                </a:solidFill>
                <a:latin typeface="Calibri"/>
                <a:cs typeface="Calibri"/>
              </a:rPr>
              <a:t> </a:t>
            </a:r>
            <a:r>
              <a:rPr lang="en-GB" sz="1200">
                <a:solidFill>
                  <a:schemeClr val="tx1"/>
                </a:solidFill>
                <a:latin typeface="Calibri"/>
                <a:cs typeface="Calibri"/>
              </a:rPr>
              <a:t>Mitteln</a:t>
            </a:r>
            <a:r>
              <a:rPr lang="en-GB" sz="1200">
                <a:solidFill>
                  <a:schemeClr val="tx1"/>
                </a:solidFill>
                <a:latin typeface="Calibri"/>
                <a:cs typeface="Calibri"/>
              </a:rPr>
              <a:t> des </a:t>
            </a:r>
            <a:r>
              <a:rPr lang="en-GB" sz="1200">
                <a:solidFill>
                  <a:schemeClr val="tx1"/>
                </a:solidFill>
                <a:latin typeface="Calibri"/>
                <a:cs typeface="Calibri"/>
              </a:rPr>
              <a:t>Bundesministeriums</a:t>
            </a:r>
            <a:r>
              <a:rPr lang="en-GB" sz="1200">
                <a:solidFill>
                  <a:schemeClr val="tx1"/>
                </a:solidFill>
                <a:latin typeface="Calibri"/>
                <a:cs typeface="Calibri"/>
              </a:rPr>
              <a:t> für </a:t>
            </a:r>
            <a:r>
              <a:rPr lang="en-GB" sz="1200">
                <a:solidFill>
                  <a:schemeClr val="tx1"/>
                </a:solidFill>
                <a:latin typeface="Calibri"/>
                <a:cs typeface="Calibri"/>
              </a:rPr>
              <a:t>Bildung</a:t>
            </a:r>
            <a:r>
              <a:rPr lang="en-GB" sz="1200">
                <a:solidFill>
                  <a:schemeClr val="tx1"/>
                </a:solidFill>
                <a:latin typeface="Calibri"/>
                <a:cs typeface="Calibri"/>
              </a:rPr>
              <a:t> und Forschung </a:t>
            </a:r>
            <a:r>
              <a:rPr lang="en-GB" sz="1200">
                <a:solidFill>
                  <a:schemeClr val="tx1"/>
                </a:solidFill>
                <a:latin typeface="Calibri"/>
                <a:cs typeface="Calibri"/>
              </a:rPr>
              <a:t>unter</a:t>
            </a:r>
            <a:r>
              <a:rPr lang="en-GB" sz="1200">
                <a:solidFill>
                  <a:schemeClr val="tx1"/>
                </a:solidFill>
                <a:latin typeface="Calibri"/>
                <a:cs typeface="Calibri"/>
              </a:rPr>
              <a:t> </a:t>
            </a:r>
            <a:r>
              <a:rPr lang="en-GB" sz="1200">
                <a:solidFill>
                  <a:schemeClr val="tx1"/>
                </a:solidFill>
                <a:latin typeface="Calibri"/>
                <a:cs typeface="Calibri"/>
              </a:rPr>
              <a:t>dem</a:t>
            </a:r>
            <a:r>
              <a:rPr lang="en-GB" sz="1200">
                <a:solidFill>
                  <a:schemeClr val="tx1"/>
                </a:solidFill>
                <a:latin typeface="Calibri"/>
                <a:cs typeface="Calibri"/>
              </a:rPr>
              <a:t> </a:t>
            </a:r>
            <a:r>
              <a:rPr lang="en-GB" sz="1200">
                <a:solidFill>
                  <a:schemeClr val="tx1"/>
                </a:solidFill>
                <a:latin typeface="Calibri"/>
                <a:cs typeface="Calibri"/>
              </a:rPr>
              <a:t>Förderkennzeichen</a:t>
            </a:r>
            <a:r>
              <a:rPr lang="en-GB" sz="1200">
                <a:solidFill>
                  <a:schemeClr val="tx1"/>
                </a:solidFill>
                <a:latin typeface="Calibri"/>
                <a:cs typeface="Calibri"/>
              </a:rPr>
              <a:t> 01SR2106A </a:t>
            </a:r>
            <a:r>
              <a:rPr lang="en-GB" sz="1200">
                <a:solidFill>
                  <a:schemeClr val="tx1"/>
                </a:solidFill>
                <a:latin typeface="Calibri"/>
                <a:cs typeface="Calibri"/>
              </a:rPr>
              <a:t>gefördert</a:t>
            </a:r>
            <a:r>
              <a:rPr lang="en-GB" sz="1200">
                <a:solidFill>
                  <a:schemeClr val="tx1"/>
                </a:solidFill>
                <a:latin typeface="Calibri"/>
                <a:cs typeface="Calibri"/>
              </a:rPr>
              <a:t>. Die </a:t>
            </a:r>
            <a:r>
              <a:rPr lang="en-GB" sz="1200">
                <a:solidFill>
                  <a:schemeClr val="tx1"/>
                </a:solidFill>
                <a:latin typeface="Calibri"/>
                <a:cs typeface="Calibri"/>
              </a:rPr>
              <a:t>Verantwortung</a:t>
            </a:r>
            <a:r>
              <a:rPr lang="en-GB" sz="1200">
                <a:solidFill>
                  <a:schemeClr val="tx1"/>
                </a:solidFill>
                <a:latin typeface="Calibri"/>
                <a:cs typeface="Calibri"/>
              </a:rPr>
              <a:t> für den </a:t>
            </a:r>
            <a:r>
              <a:rPr lang="en-GB" sz="1200">
                <a:solidFill>
                  <a:schemeClr val="tx1"/>
                </a:solidFill>
                <a:latin typeface="Calibri"/>
                <a:cs typeface="Calibri"/>
              </a:rPr>
              <a:t>Inhalt</a:t>
            </a:r>
            <a:r>
              <a:rPr lang="en-GB" sz="1200">
                <a:solidFill>
                  <a:schemeClr val="tx1"/>
                </a:solidFill>
                <a:latin typeface="Calibri"/>
                <a:cs typeface="Calibri"/>
              </a:rPr>
              <a:t> </a:t>
            </a:r>
            <a:r>
              <a:rPr lang="en-GB" sz="1200">
                <a:solidFill>
                  <a:schemeClr val="tx1"/>
                </a:solidFill>
                <a:latin typeface="Calibri"/>
                <a:cs typeface="Calibri"/>
              </a:rPr>
              <a:t>dieser</a:t>
            </a:r>
            <a:r>
              <a:rPr lang="en-GB" sz="1200">
                <a:solidFill>
                  <a:schemeClr val="tx1"/>
                </a:solidFill>
                <a:latin typeface="Calibri"/>
                <a:cs typeface="Calibri"/>
              </a:rPr>
              <a:t> </a:t>
            </a:r>
            <a:r>
              <a:rPr lang="en-GB" sz="1200">
                <a:solidFill>
                  <a:schemeClr val="tx1"/>
                </a:solidFill>
                <a:latin typeface="Calibri"/>
                <a:cs typeface="Calibri"/>
              </a:rPr>
              <a:t>Veröffentlichung</a:t>
            </a:r>
            <a:r>
              <a:rPr lang="en-GB" sz="1200">
                <a:solidFill>
                  <a:schemeClr val="tx1"/>
                </a:solidFill>
                <a:latin typeface="Calibri"/>
                <a:cs typeface="Calibri"/>
              </a:rPr>
              <a:t> </a:t>
            </a:r>
            <a:r>
              <a:rPr lang="en-GB" sz="1200">
                <a:solidFill>
                  <a:schemeClr val="tx1"/>
                </a:solidFill>
                <a:latin typeface="Calibri"/>
                <a:cs typeface="Calibri"/>
              </a:rPr>
              <a:t>liegt</a:t>
            </a:r>
            <a:r>
              <a:rPr lang="en-GB" sz="1200">
                <a:solidFill>
                  <a:schemeClr val="tx1"/>
                </a:solidFill>
                <a:latin typeface="Calibri"/>
                <a:cs typeface="Calibri"/>
              </a:rPr>
              <a:t> </a:t>
            </a:r>
            <a:r>
              <a:rPr lang="en-GB" sz="1200">
                <a:solidFill>
                  <a:schemeClr val="tx1"/>
                </a:solidFill>
                <a:latin typeface="Calibri"/>
                <a:cs typeface="Calibri"/>
              </a:rPr>
              <a:t>bei</a:t>
            </a:r>
            <a:r>
              <a:rPr lang="en-GB" sz="1200">
                <a:solidFill>
                  <a:schemeClr val="tx1"/>
                </a:solidFill>
                <a:latin typeface="Calibri"/>
                <a:cs typeface="Calibri"/>
              </a:rPr>
              <a:t> den Autor*</a:t>
            </a:r>
            <a:r>
              <a:rPr lang="en-GB" sz="1200">
                <a:solidFill>
                  <a:schemeClr val="tx1"/>
                </a:solidFill>
                <a:latin typeface="Calibri"/>
                <a:cs typeface="Calibri"/>
              </a:rPr>
              <a:t>innen</a:t>
            </a:r>
            <a:r>
              <a:rPr lang="en-GB" sz="1200">
                <a:solidFill>
                  <a:schemeClr val="tx1"/>
                </a:solidFill>
                <a:latin typeface="Calibri"/>
                <a:cs typeface="Calibri"/>
              </a:rPr>
              <a:t>.</a:t>
            </a:r>
            <a:endParaRPr sz="1200">
              <a:latin typeface="Calibri"/>
              <a:cs typeface="Calibri"/>
            </a:endParaRPr>
          </a:p>
          <a:p>
            <a:pPr>
              <a:lnSpc>
                <a:spcPct val="120000"/>
              </a:lnSpc>
              <a:defRPr/>
            </a:pPr>
            <a:r>
              <a:rPr lang="en-GB" sz="1200">
                <a:solidFill>
                  <a:schemeClr val="tx1"/>
                </a:solidFill>
                <a:latin typeface="Calibri"/>
                <a:cs typeface="Calibri"/>
              </a:rPr>
              <a:t> </a:t>
            </a:r>
            <a:endParaRPr sz="1200">
              <a:latin typeface="Calibri"/>
              <a:cs typeface="Calibri"/>
            </a:endParaRPr>
          </a:p>
          <a:p>
            <a:pPr>
              <a:lnSpc>
                <a:spcPct val="120000"/>
              </a:lnSpc>
              <a:defRPr/>
            </a:pPr>
            <a:r>
              <a:rPr lang="en-GB" sz="1200" b="1">
                <a:solidFill>
                  <a:schemeClr val="tx1"/>
                </a:solidFill>
                <a:latin typeface="Calibri"/>
                <a:cs typeface="Calibri"/>
              </a:rPr>
              <a:t>Erscheinung</a:t>
            </a:r>
            <a:r>
              <a:rPr lang="en-GB" sz="1200" b="1">
                <a:solidFill>
                  <a:schemeClr val="tx1"/>
                </a:solidFill>
                <a:latin typeface="Calibri"/>
                <a:cs typeface="Calibri"/>
              </a:rPr>
              <a:t> </a:t>
            </a:r>
            <a:r>
              <a:rPr lang="en-GB" sz="1200">
                <a:solidFill>
                  <a:schemeClr val="tx1"/>
                </a:solidFill>
                <a:latin typeface="Calibri"/>
                <a:cs typeface="Calibri"/>
              </a:rPr>
              <a:t>Januar</a:t>
            </a:r>
            <a:r>
              <a:rPr lang="en-GB" sz="1200">
                <a:solidFill>
                  <a:schemeClr val="tx1"/>
                </a:solidFill>
                <a:latin typeface="Calibri"/>
                <a:cs typeface="Calibri"/>
              </a:rPr>
              <a:t> 2025 – </a:t>
            </a:r>
            <a:r>
              <a:rPr lang="en-GB" sz="1200">
                <a:solidFill>
                  <a:schemeClr val="tx1"/>
                </a:solidFill>
                <a:latin typeface="Calibri"/>
                <a:cs typeface="Calibri"/>
              </a:rPr>
              <a:t>digitale</a:t>
            </a:r>
            <a:r>
              <a:rPr lang="en-GB" sz="1200">
                <a:solidFill>
                  <a:schemeClr val="tx1"/>
                </a:solidFill>
                <a:latin typeface="Calibri"/>
                <a:cs typeface="Calibri"/>
              </a:rPr>
              <a:t> </a:t>
            </a:r>
            <a:r>
              <a:rPr lang="en-GB" sz="1200">
                <a:solidFill>
                  <a:schemeClr val="tx1"/>
                </a:solidFill>
                <a:latin typeface="Calibri"/>
                <a:cs typeface="Calibri"/>
              </a:rPr>
              <a:t>Fassung</a:t>
            </a:r>
            <a:endParaRPr lang="en-GB" sz="1200">
              <a:solidFill>
                <a:schemeClr val="tx1"/>
              </a:solidFill>
              <a:latin typeface="Calibri"/>
              <a:cs typeface="Calibri"/>
            </a:endParaRPr>
          </a:p>
          <a:p>
            <a:pPr>
              <a:lnSpc>
                <a:spcPct val="120000"/>
              </a:lnSpc>
              <a:defRPr/>
            </a:pPr>
            <a:r>
              <a:rPr lang="en-GB" sz="1200">
                <a:solidFill>
                  <a:schemeClr val="tx1"/>
                </a:solidFill>
                <a:latin typeface="Calibri"/>
                <a:cs typeface="Calibri"/>
              </a:rPr>
              <a:t> </a:t>
            </a:r>
            <a:endParaRPr sz="1200">
              <a:latin typeface="Calibri"/>
              <a:cs typeface="Calibri"/>
            </a:endParaRPr>
          </a:p>
          <a:p>
            <a:pPr>
              <a:lnSpc>
                <a:spcPct val="120000"/>
              </a:lnSpc>
              <a:defRPr/>
            </a:pPr>
            <a:r>
              <a:rPr lang="en-GB" sz="1200" b="1">
                <a:solidFill>
                  <a:schemeClr val="tx1"/>
                </a:solidFill>
                <a:latin typeface="Calibri"/>
                <a:cs typeface="Calibri"/>
              </a:rPr>
              <a:t>Copyright </a:t>
            </a:r>
            <a:r>
              <a:rPr lang="en-GB" sz="1200">
                <a:solidFill>
                  <a:schemeClr val="tx1"/>
                </a:solidFill>
                <a:latin typeface="Calibri"/>
                <a:cs typeface="Calibri"/>
              </a:rPr>
              <a:t>© Deutsche </a:t>
            </a:r>
            <a:r>
              <a:rPr lang="en-GB" sz="1200">
                <a:solidFill>
                  <a:schemeClr val="tx1"/>
                </a:solidFill>
                <a:latin typeface="Calibri"/>
                <a:cs typeface="Calibri"/>
              </a:rPr>
              <a:t>Sporthochschule</a:t>
            </a:r>
            <a:r>
              <a:rPr lang="en-GB" sz="1200">
                <a:solidFill>
                  <a:schemeClr val="tx1"/>
                </a:solidFill>
                <a:latin typeface="Calibri"/>
                <a:cs typeface="Calibri"/>
              </a:rPr>
              <a:t> Köln und </a:t>
            </a:r>
            <a:r>
              <a:rPr lang="en-GB" sz="1200">
                <a:solidFill>
                  <a:schemeClr val="tx1"/>
                </a:solidFill>
                <a:latin typeface="Calibri"/>
                <a:cs typeface="Calibri"/>
              </a:rPr>
              <a:t>Universitätsklinikum</a:t>
            </a:r>
            <a:r>
              <a:rPr lang="en-GB" sz="1200">
                <a:solidFill>
                  <a:schemeClr val="tx1"/>
                </a:solidFill>
                <a:latin typeface="Calibri"/>
                <a:cs typeface="Calibri"/>
              </a:rPr>
              <a:t> Ulm, 2025</a:t>
            </a:r>
            <a:endParaRPr sz="1200">
              <a:latin typeface="Calibri"/>
              <a:cs typeface="Calibri"/>
            </a:endParaRPr>
          </a:p>
          <a:p>
            <a:pPr>
              <a:lnSpc>
                <a:spcPct val="120000"/>
              </a:lnSpc>
              <a:defRPr/>
            </a:pPr>
            <a:r>
              <a:rPr lang="en-GB" sz="1200">
                <a:solidFill>
                  <a:schemeClr val="tx1"/>
                </a:solidFill>
                <a:latin typeface="Calibri"/>
                <a:cs typeface="Calibri"/>
              </a:rPr>
              <a:t> </a:t>
            </a:r>
            <a:endParaRPr sz="1200">
              <a:latin typeface="Calibri"/>
              <a:cs typeface="Calibri"/>
            </a:endParaRPr>
          </a:p>
          <a:p>
            <a:pPr>
              <a:lnSpc>
                <a:spcPct val="120000"/>
              </a:lnSpc>
              <a:defRPr/>
            </a:pPr>
            <a:r>
              <a:rPr lang="en-GB" sz="1200">
                <a:solidFill>
                  <a:schemeClr val="tx1"/>
                </a:solidFill>
                <a:latin typeface="Calibri"/>
                <a:cs typeface="Calibri"/>
              </a:rPr>
              <a:t>Alle </a:t>
            </a:r>
            <a:r>
              <a:rPr lang="en-GB" sz="1200">
                <a:solidFill>
                  <a:schemeClr val="tx1"/>
                </a:solidFill>
                <a:latin typeface="Calibri"/>
                <a:cs typeface="Calibri"/>
              </a:rPr>
              <a:t>Rechte</a:t>
            </a:r>
            <a:r>
              <a:rPr lang="en-GB" sz="1200">
                <a:solidFill>
                  <a:schemeClr val="tx1"/>
                </a:solidFill>
                <a:latin typeface="Calibri"/>
                <a:cs typeface="Calibri"/>
              </a:rPr>
              <a:t> </a:t>
            </a:r>
            <a:r>
              <a:rPr lang="en-GB" sz="1200">
                <a:solidFill>
                  <a:schemeClr val="tx1"/>
                </a:solidFill>
                <a:latin typeface="Calibri"/>
                <a:cs typeface="Calibri"/>
              </a:rPr>
              <a:t>vorbehalten</a:t>
            </a:r>
            <a:r>
              <a:rPr lang="en-GB" sz="1200">
                <a:solidFill>
                  <a:schemeClr val="tx1"/>
                </a:solidFill>
                <a:latin typeface="Calibri"/>
                <a:cs typeface="Calibri"/>
              </a:rPr>
              <a:t>: </a:t>
            </a:r>
            <a:r>
              <a:rPr lang="en-GB" sz="1200">
                <a:solidFill>
                  <a:schemeClr val="tx1"/>
                </a:solidFill>
                <a:latin typeface="Calibri"/>
                <a:cs typeface="Calibri"/>
              </a:rPr>
              <a:t>Ohne</a:t>
            </a:r>
            <a:r>
              <a:rPr lang="en-GB" sz="1200">
                <a:solidFill>
                  <a:schemeClr val="tx1"/>
                </a:solidFill>
                <a:latin typeface="Calibri"/>
                <a:cs typeface="Calibri"/>
              </a:rPr>
              <a:t> </a:t>
            </a:r>
            <a:r>
              <a:rPr lang="en-GB" sz="1200">
                <a:solidFill>
                  <a:schemeClr val="tx1"/>
                </a:solidFill>
                <a:latin typeface="Calibri"/>
                <a:cs typeface="Calibri"/>
              </a:rPr>
              <a:t>ausdrückliche</a:t>
            </a:r>
            <a:r>
              <a:rPr lang="en-GB" sz="1200">
                <a:solidFill>
                  <a:schemeClr val="tx1"/>
                </a:solidFill>
                <a:latin typeface="Calibri"/>
                <a:cs typeface="Calibri"/>
              </a:rPr>
              <a:t> </a:t>
            </a:r>
            <a:r>
              <a:rPr lang="en-GB" sz="1200">
                <a:solidFill>
                  <a:schemeClr val="tx1"/>
                </a:solidFill>
                <a:latin typeface="Calibri"/>
                <a:cs typeface="Calibri"/>
              </a:rPr>
              <a:t>Genehmigung</a:t>
            </a:r>
            <a:r>
              <a:rPr lang="en-GB" sz="1200">
                <a:solidFill>
                  <a:schemeClr val="tx1"/>
                </a:solidFill>
                <a:latin typeface="Calibri"/>
                <a:cs typeface="Calibri"/>
              </a:rPr>
              <a:t> des </a:t>
            </a:r>
            <a:r>
              <a:rPr lang="en-GB" sz="1200">
                <a:solidFill>
                  <a:schemeClr val="tx1"/>
                </a:solidFill>
                <a:latin typeface="Calibri"/>
                <a:cs typeface="Calibri"/>
              </a:rPr>
              <a:t>Universitätsklinikums</a:t>
            </a:r>
            <a:r>
              <a:rPr lang="en-GB" sz="1200">
                <a:solidFill>
                  <a:schemeClr val="tx1"/>
                </a:solidFill>
                <a:latin typeface="Calibri"/>
                <a:cs typeface="Calibri"/>
              </a:rPr>
              <a:t> Ulm und der </a:t>
            </a:r>
            <a:r>
              <a:rPr lang="en-GB" sz="1200">
                <a:solidFill>
                  <a:schemeClr val="tx1"/>
                </a:solidFill>
                <a:latin typeface="Calibri"/>
                <a:cs typeface="Calibri"/>
              </a:rPr>
              <a:t>Deutschen</a:t>
            </a:r>
            <a:r>
              <a:rPr lang="en-GB" sz="1200">
                <a:solidFill>
                  <a:schemeClr val="tx1"/>
                </a:solidFill>
                <a:latin typeface="Calibri"/>
                <a:cs typeface="Calibri"/>
              </a:rPr>
              <a:t> </a:t>
            </a:r>
            <a:r>
              <a:rPr lang="en-GB" sz="1200">
                <a:solidFill>
                  <a:schemeClr val="tx1"/>
                </a:solidFill>
                <a:latin typeface="Calibri"/>
                <a:cs typeface="Calibri"/>
              </a:rPr>
              <a:t>Sporthochschule</a:t>
            </a:r>
            <a:r>
              <a:rPr lang="en-GB" sz="1200">
                <a:solidFill>
                  <a:schemeClr val="tx1"/>
                </a:solidFill>
                <a:latin typeface="Calibri"/>
                <a:cs typeface="Calibri"/>
              </a:rPr>
              <a:t> Köln </a:t>
            </a:r>
            <a:r>
              <a:rPr lang="en-GB" sz="1200">
                <a:solidFill>
                  <a:schemeClr val="tx1"/>
                </a:solidFill>
                <a:latin typeface="Calibri"/>
                <a:cs typeface="Calibri"/>
              </a:rPr>
              <a:t>ist</a:t>
            </a:r>
            <a:r>
              <a:rPr lang="en-GB" sz="1200">
                <a:solidFill>
                  <a:schemeClr val="tx1"/>
                </a:solidFill>
                <a:latin typeface="Calibri"/>
                <a:cs typeface="Calibri"/>
              </a:rPr>
              <a:t> es </a:t>
            </a:r>
            <a:r>
              <a:rPr lang="en-GB" sz="1200">
                <a:solidFill>
                  <a:schemeClr val="tx1"/>
                </a:solidFill>
                <a:latin typeface="Calibri"/>
                <a:cs typeface="Calibri"/>
              </a:rPr>
              <a:t>nicht</a:t>
            </a:r>
            <a:r>
              <a:rPr lang="en-GB" sz="1200">
                <a:solidFill>
                  <a:schemeClr val="tx1"/>
                </a:solidFill>
                <a:latin typeface="Calibri"/>
                <a:cs typeface="Calibri"/>
              </a:rPr>
              <a:t> </a:t>
            </a:r>
            <a:r>
              <a:rPr lang="en-GB" sz="1200">
                <a:solidFill>
                  <a:schemeClr val="tx1"/>
                </a:solidFill>
                <a:latin typeface="Calibri"/>
                <a:cs typeface="Calibri"/>
              </a:rPr>
              <a:t>gestattet</a:t>
            </a:r>
            <a:r>
              <a:rPr lang="en-GB" sz="1200">
                <a:solidFill>
                  <a:schemeClr val="tx1"/>
                </a:solidFill>
                <a:latin typeface="Calibri"/>
                <a:cs typeface="Calibri"/>
              </a:rPr>
              <a:t>, den </a:t>
            </a:r>
            <a:r>
              <a:rPr lang="en-GB" sz="1200">
                <a:solidFill>
                  <a:schemeClr val="tx1"/>
                </a:solidFill>
                <a:latin typeface="Calibri"/>
                <a:cs typeface="Calibri"/>
              </a:rPr>
              <a:t>Inhalt</a:t>
            </a:r>
            <a:r>
              <a:rPr lang="en-GB" sz="1200">
                <a:solidFill>
                  <a:schemeClr val="tx1"/>
                </a:solidFill>
                <a:latin typeface="Calibri"/>
                <a:cs typeface="Calibri"/>
              </a:rPr>
              <a:t> </a:t>
            </a:r>
            <a:r>
              <a:rPr lang="en-GB" sz="1200">
                <a:solidFill>
                  <a:schemeClr val="tx1"/>
                </a:solidFill>
                <a:latin typeface="Calibri"/>
                <a:cs typeface="Calibri"/>
              </a:rPr>
              <a:t>dieser</a:t>
            </a:r>
            <a:r>
              <a:rPr lang="en-GB" sz="1200">
                <a:solidFill>
                  <a:schemeClr val="tx1"/>
                </a:solidFill>
                <a:latin typeface="Calibri"/>
                <a:cs typeface="Calibri"/>
              </a:rPr>
              <a:t> </a:t>
            </a:r>
            <a:r>
              <a:rPr lang="en-GB" sz="1200">
                <a:solidFill>
                  <a:schemeClr val="tx1"/>
                </a:solidFill>
                <a:latin typeface="Calibri"/>
                <a:cs typeface="Calibri"/>
              </a:rPr>
              <a:t>Präsentation</a:t>
            </a:r>
            <a:r>
              <a:rPr lang="en-GB" sz="1200">
                <a:solidFill>
                  <a:schemeClr val="tx1"/>
                </a:solidFill>
                <a:latin typeface="Calibri"/>
                <a:cs typeface="Calibri"/>
              </a:rPr>
              <a:t> </a:t>
            </a:r>
            <a:r>
              <a:rPr lang="en-GB" sz="1200">
                <a:solidFill>
                  <a:schemeClr val="tx1"/>
                </a:solidFill>
                <a:latin typeface="Calibri"/>
                <a:cs typeface="Calibri"/>
              </a:rPr>
              <a:t>oder</a:t>
            </a:r>
            <a:r>
              <a:rPr lang="en-GB" sz="1200">
                <a:solidFill>
                  <a:schemeClr val="tx1"/>
                </a:solidFill>
                <a:latin typeface="Calibri"/>
                <a:cs typeface="Calibri"/>
              </a:rPr>
              <a:t> </a:t>
            </a:r>
            <a:r>
              <a:rPr lang="en-GB" sz="1200">
                <a:solidFill>
                  <a:schemeClr val="tx1"/>
                </a:solidFill>
                <a:latin typeface="Calibri"/>
                <a:cs typeface="Calibri"/>
              </a:rPr>
              <a:t>Teile</a:t>
            </a:r>
            <a:r>
              <a:rPr lang="en-GB" sz="1200">
                <a:solidFill>
                  <a:schemeClr val="tx1"/>
                </a:solidFill>
                <a:latin typeface="Calibri"/>
                <a:cs typeface="Calibri"/>
              </a:rPr>
              <a:t> </a:t>
            </a:r>
            <a:r>
              <a:rPr lang="en-GB" sz="1200">
                <a:solidFill>
                  <a:schemeClr val="tx1"/>
                </a:solidFill>
                <a:latin typeface="Calibri"/>
                <a:cs typeface="Calibri"/>
              </a:rPr>
              <a:t>daraus</a:t>
            </a:r>
            <a:r>
              <a:rPr lang="en-GB" sz="1200">
                <a:solidFill>
                  <a:schemeClr val="tx1"/>
                </a:solidFill>
                <a:latin typeface="Calibri"/>
                <a:cs typeface="Calibri"/>
              </a:rPr>
              <a:t> auf </a:t>
            </a:r>
            <a:r>
              <a:rPr lang="en-GB" sz="1200">
                <a:solidFill>
                  <a:schemeClr val="tx1"/>
                </a:solidFill>
                <a:latin typeface="Calibri"/>
                <a:cs typeface="Calibri"/>
              </a:rPr>
              <a:t>foto</a:t>
            </a:r>
            <a:r>
              <a:rPr lang="en-GB" sz="1200">
                <a:solidFill>
                  <a:schemeClr val="tx1"/>
                </a:solidFill>
                <a:latin typeface="Calibri"/>
                <a:cs typeface="Calibri"/>
              </a:rPr>
              <a:t>-, </a:t>
            </a:r>
            <a:r>
              <a:rPr lang="en-GB" sz="1200">
                <a:solidFill>
                  <a:schemeClr val="tx1"/>
                </a:solidFill>
                <a:latin typeface="Calibri"/>
                <a:cs typeface="Calibri"/>
              </a:rPr>
              <a:t>drucktechnischem</a:t>
            </a:r>
            <a:r>
              <a:rPr lang="en-GB" sz="1200">
                <a:solidFill>
                  <a:schemeClr val="tx1"/>
                </a:solidFill>
                <a:latin typeface="Calibri"/>
                <a:cs typeface="Calibri"/>
              </a:rPr>
              <a:t> </a:t>
            </a:r>
            <a:r>
              <a:rPr lang="en-GB" sz="1200">
                <a:solidFill>
                  <a:schemeClr val="tx1"/>
                </a:solidFill>
                <a:latin typeface="Calibri"/>
                <a:cs typeface="Calibri"/>
              </a:rPr>
              <a:t>oder</a:t>
            </a:r>
            <a:r>
              <a:rPr lang="en-GB" sz="1200">
                <a:solidFill>
                  <a:schemeClr val="tx1"/>
                </a:solidFill>
                <a:latin typeface="Calibri"/>
                <a:cs typeface="Calibri"/>
              </a:rPr>
              <a:t> </a:t>
            </a:r>
            <a:r>
              <a:rPr lang="en-GB" sz="1200">
                <a:solidFill>
                  <a:schemeClr val="tx1"/>
                </a:solidFill>
                <a:latin typeface="Calibri"/>
                <a:cs typeface="Calibri"/>
              </a:rPr>
              <a:t>digitalem</a:t>
            </a:r>
            <a:r>
              <a:rPr lang="en-GB" sz="1200">
                <a:solidFill>
                  <a:schemeClr val="tx1"/>
                </a:solidFill>
                <a:latin typeface="Calibri"/>
                <a:cs typeface="Calibri"/>
              </a:rPr>
              <a:t> Weg für </a:t>
            </a:r>
            <a:r>
              <a:rPr lang="en-GB" sz="1200">
                <a:solidFill>
                  <a:schemeClr val="tx1"/>
                </a:solidFill>
                <a:latin typeface="Calibri"/>
                <a:cs typeface="Calibri"/>
              </a:rPr>
              <a:t>gewerbliche</a:t>
            </a:r>
            <a:r>
              <a:rPr lang="en-GB" sz="1200">
                <a:solidFill>
                  <a:schemeClr val="tx1"/>
                </a:solidFill>
                <a:latin typeface="Calibri"/>
                <a:cs typeface="Calibri"/>
              </a:rPr>
              <a:t> </a:t>
            </a:r>
            <a:r>
              <a:rPr lang="en-GB" sz="1200">
                <a:solidFill>
                  <a:schemeClr val="tx1"/>
                </a:solidFill>
                <a:latin typeface="Calibri"/>
                <a:cs typeface="Calibri"/>
              </a:rPr>
              <a:t>Zwecke</a:t>
            </a:r>
            <a:r>
              <a:rPr lang="en-GB" sz="1200">
                <a:solidFill>
                  <a:schemeClr val="tx1"/>
                </a:solidFill>
                <a:latin typeface="Calibri"/>
                <a:cs typeface="Calibri"/>
              </a:rPr>
              <a:t> </a:t>
            </a:r>
            <a:r>
              <a:rPr lang="en-GB" sz="1200">
                <a:solidFill>
                  <a:schemeClr val="tx1"/>
                </a:solidFill>
                <a:latin typeface="Calibri"/>
                <a:cs typeface="Calibri"/>
              </a:rPr>
              <a:t>zu</a:t>
            </a:r>
            <a:r>
              <a:rPr lang="en-GB" sz="1200">
                <a:solidFill>
                  <a:schemeClr val="tx1"/>
                </a:solidFill>
                <a:latin typeface="Calibri"/>
                <a:cs typeface="Calibri"/>
              </a:rPr>
              <a:t> </a:t>
            </a:r>
            <a:r>
              <a:rPr lang="en-GB" sz="1200">
                <a:solidFill>
                  <a:schemeClr val="tx1"/>
                </a:solidFill>
                <a:latin typeface="Calibri"/>
                <a:cs typeface="Calibri"/>
              </a:rPr>
              <a:t>vervielfältigen</a:t>
            </a:r>
            <a:r>
              <a:rPr lang="en-GB" sz="1200">
                <a:solidFill>
                  <a:schemeClr val="tx1"/>
                </a:solidFill>
                <a:latin typeface="Calibri"/>
                <a:cs typeface="Calibri"/>
              </a:rPr>
              <a:t>.</a:t>
            </a:r>
            <a:endParaRPr sz="1200">
              <a:latin typeface="Calibri"/>
              <a:cs typeface="Calibri"/>
            </a:endParaRPr>
          </a:p>
          <a:p>
            <a:pPr>
              <a:lnSpc>
                <a:spcPct val="120000"/>
              </a:lnSpc>
              <a:defRPr/>
            </a:pPr>
            <a:r>
              <a:rPr lang="en-GB" sz="1200">
                <a:solidFill>
                  <a:schemeClr val="tx1"/>
                </a:solidFill>
                <a:latin typeface="Calibri"/>
                <a:cs typeface="Calibri"/>
              </a:rPr>
              <a:t> </a:t>
            </a:r>
            <a:endParaRPr sz="1200">
              <a:latin typeface="Calibri"/>
              <a:cs typeface="Calibri"/>
            </a:endParaRPr>
          </a:p>
          <a:p>
            <a:pPr>
              <a:lnSpc>
                <a:spcPct val="120000"/>
              </a:lnSpc>
              <a:defRPr/>
            </a:pPr>
            <a:r>
              <a:rPr lang="en-GB" sz="1200" b="1">
                <a:solidFill>
                  <a:schemeClr val="tx1"/>
                </a:solidFill>
                <a:latin typeface="Calibri"/>
                <a:cs typeface="Calibri"/>
              </a:rPr>
              <a:t>Gerne </a:t>
            </a:r>
            <a:r>
              <a:rPr lang="en-GB" sz="1200" b="1">
                <a:solidFill>
                  <a:schemeClr val="tx1"/>
                </a:solidFill>
                <a:latin typeface="Calibri"/>
                <a:cs typeface="Calibri"/>
              </a:rPr>
              <a:t>können</a:t>
            </a:r>
            <a:r>
              <a:rPr lang="en-GB" sz="1200" b="1">
                <a:solidFill>
                  <a:schemeClr val="tx1"/>
                </a:solidFill>
                <a:latin typeface="Calibri"/>
                <a:cs typeface="Calibri"/>
              </a:rPr>
              <a:t> Texte, </a:t>
            </a:r>
            <a:r>
              <a:rPr lang="en-GB" sz="1200" b="1">
                <a:solidFill>
                  <a:schemeClr val="tx1"/>
                </a:solidFill>
                <a:latin typeface="Calibri"/>
                <a:cs typeface="Calibri"/>
              </a:rPr>
              <a:t>Tabellen</a:t>
            </a:r>
            <a:r>
              <a:rPr lang="en-GB" sz="1200" b="1">
                <a:solidFill>
                  <a:schemeClr val="tx1"/>
                </a:solidFill>
                <a:latin typeface="Calibri"/>
                <a:cs typeface="Calibri"/>
              </a:rPr>
              <a:t> und </a:t>
            </a:r>
            <a:r>
              <a:rPr lang="en-GB" sz="1200" b="1">
                <a:solidFill>
                  <a:schemeClr val="tx1"/>
                </a:solidFill>
                <a:latin typeface="Calibri"/>
                <a:cs typeface="Calibri"/>
              </a:rPr>
              <a:t>Grafiken</a:t>
            </a:r>
            <a:r>
              <a:rPr lang="en-GB" sz="1200" b="1">
                <a:solidFill>
                  <a:schemeClr val="tx1"/>
                </a:solidFill>
                <a:latin typeface="Calibri"/>
                <a:cs typeface="Calibri"/>
              </a:rPr>
              <a:t> für den </a:t>
            </a:r>
            <a:r>
              <a:rPr lang="en-GB" sz="1200" b="1">
                <a:solidFill>
                  <a:schemeClr val="tx1"/>
                </a:solidFill>
                <a:latin typeface="Calibri"/>
                <a:cs typeface="Calibri"/>
              </a:rPr>
              <a:t>Einsatz</a:t>
            </a:r>
            <a:r>
              <a:rPr lang="en-GB" sz="1200" b="1">
                <a:solidFill>
                  <a:schemeClr val="tx1"/>
                </a:solidFill>
                <a:latin typeface="Calibri"/>
                <a:cs typeface="Calibri"/>
              </a:rPr>
              <a:t> </a:t>
            </a:r>
            <a:r>
              <a:rPr lang="en-GB" sz="1200" b="1">
                <a:solidFill>
                  <a:schemeClr val="tx1"/>
                </a:solidFill>
                <a:latin typeface="Calibri"/>
                <a:cs typeface="Calibri"/>
              </a:rPr>
              <a:t>im</a:t>
            </a:r>
            <a:r>
              <a:rPr lang="en-GB" sz="1200" b="1">
                <a:solidFill>
                  <a:schemeClr val="tx1"/>
                </a:solidFill>
                <a:latin typeface="Calibri"/>
                <a:cs typeface="Calibri"/>
              </a:rPr>
              <a:t> </a:t>
            </a:r>
            <a:r>
              <a:rPr lang="en-GB" sz="1200" b="1">
                <a:solidFill>
                  <a:schemeClr val="tx1"/>
                </a:solidFill>
                <a:latin typeface="Calibri"/>
                <a:cs typeface="Calibri"/>
              </a:rPr>
              <a:t>Ehrenamt</a:t>
            </a:r>
            <a:r>
              <a:rPr lang="en-GB" sz="1200" b="1">
                <a:solidFill>
                  <a:schemeClr val="tx1"/>
                </a:solidFill>
                <a:latin typeface="Calibri"/>
                <a:cs typeface="Calibri"/>
              </a:rPr>
              <a:t> u. a. in den </a:t>
            </a:r>
            <a:r>
              <a:rPr lang="en-GB" sz="1200" b="1">
                <a:solidFill>
                  <a:schemeClr val="tx1"/>
                </a:solidFill>
                <a:latin typeface="Calibri"/>
                <a:cs typeface="Calibri"/>
              </a:rPr>
              <a:t>Sportverbänden</a:t>
            </a:r>
            <a:r>
              <a:rPr lang="en-GB" sz="1200" b="1">
                <a:solidFill>
                  <a:schemeClr val="tx1"/>
                </a:solidFill>
                <a:latin typeface="Calibri"/>
                <a:cs typeface="Calibri"/>
              </a:rPr>
              <a:t> und -</a:t>
            </a:r>
            <a:r>
              <a:rPr lang="en-GB" sz="1200" b="1">
                <a:solidFill>
                  <a:schemeClr val="tx1"/>
                </a:solidFill>
                <a:latin typeface="Calibri"/>
                <a:cs typeface="Calibri"/>
              </a:rPr>
              <a:t>vereinen</a:t>
            </a:r>
            <a:r>
              <a:rPr lang="en-GB" sz="1200" b="1">
                <a:solidFill>
                  <a:schemeClr val="tx1"/>
                </a:solidFill>
                <a:latin typeface="Calibri"/>
                <a:cs typeface="Calibri"/>
              </a:rPr>
              <a:t> </a:t>
            </a:r>
            <a:r>
              <a:rPr lang="en-GB" sz="1200" b="1">
                <a:solidFill>
                  <a:schemeClr val="tx1"/>
                </a:solidFill>
                <a:latin typeface="Calibri"/>
                <a:cs typeface="Calibri"/>
              </a:rPr>
              <a:t>genutzt</a:t>
            </a:r>
            <a:r>
              <a:rPr lang="en-GB" sz="1200" b="1">
                <a:solidFill>
                  <a:schemeClr val="tx1"/>
                </a:solidFill>
                <a:latin typeface="Calibri"/>
                <a:cs typeface="Calibri"/>
              </a:rPr>
              <a:t> </a:t>
            </a:r>
            <a:r>
              <a:rPr lang="en-GB" sz="1200" b="1">
                <a:solidFill>
                  <a:schemeClr val="tx1"/>
                </a:solidFill>
                <a:latin typeface="Calibri"/>
                <a:cs typeface="Calibri"/>
              </a:rPr>
              <a:t>werden</a:t>
            </a:r>
            <a:r>
              <a:rPr lang="en-GB" sz="1200" b="1">
                <a:solidFill>
                  <a:schemeClr val="tx1"/>
                </a:solidFill>
                <a:latin typeface="Calibri"/>
                <a:cs typeface="Calibri"/>
              </a:rPr>
              <a:t>.</a:t>
            </a:r>
            <a:endParaRPr lang="de-DE" sz="1200">
              <a:solidFill>
                <a:schemeClr val="tx1"/>
              </a:solidFill>
              <a:latin typeface="Calibri"/>
              <a:cs typeface="Calibri"/>
            </a:endParaRPr>
          </a:p>
        </p:txBody>
      </p:sp>
      <p:sp>
        <p:nvSpPr>
          <p:cNvPr id="318391290" name="Slide Number Placeholder 3"/>
          <p:cNvSpPr>
            <a:spLocks noGrp="1"/>
          </p:cNvSpPr>
          <p:nvPr>
            <p:ph type="sldNum" sz="quarter" idx="14"/>
          </p:nvPr>
        </p:nvSpPr>
        <p:spPr bwMode="auto"/>
        <p:txBody>
          <a:bodyPr/>
          <a:lstStyle/>
          <a:p>
            <a:pPr>
              <a:defRPr/>
            </a:pPr>
            <a:fld id="{CD22B2BA-ABFF-9D2A-AF13-7CFC9902BBF0}" type="slidenum">
              <a:rPr lang="de-DE"/>
              <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045986" y="2363190"/>
            <a:ext cx="7026678" cy="1325598"/>
          </a:xfrm>
        </p:spPr>
        <p:txBody>
          <a:bodyPr/>
          <a:lstStyle/>
          <a:p>
            <a:pPr>
              <a:defRPr/>
            </a:pPr>
            <a:r>
              <a:rPr/>
              <a:t>Fallgeschichte</a:t>
            </a:r>
            <a:r>
              <a:rPr lang="de-DE"/>
              <a:t> „Büroklammer“</a:t>
            </a:r>
            <a:endParaRPr/>
          </a:p>
        </p:txBody>
      </p:sp>
      <p:sp>
        <p:nvSpPr>
          <p:cNvPr id="5" name="Slide Number Placeholder 4"/>
          <p:cNvSpPr>
            <a:spLocks noGrp="1"/>
          </p:cNvSpPr>
          <p:nvPr>
            <p:ph type="sldNum" sz="quarter" idx="12"/>
          </p:nvPr>
        </p:nvSpPr>
        <p:spPr bwMode="auto"/>
        <p:txBody>
          <a:bodyPr/>
          <a:lstStyle/>
          <a:p>
            <a:pPr>
              <a:defRPr/>
            </a:pPr>
            <a:fld id="{BC6ACECB-09E2-B148-A321-B1DE9C880DE8}" type="slidenum">
              <a:rPr lang="de-DE"/>
              <a:t>5</a:t>
            </a:fld>
            <a:endParaRPr lang="de-DE"/>
          </a:p>
        </p:txBody>
      </p:sp>
      <p:pic>
        <p:nvPicPr>
          <p:cNvPr id="3" name="Graphic 7" descr="Paperclip with solid fill"/>
          <p:cNvPicPr>
            <a:picLocks noChangeAspect="1"/>
          </p:cNvPicPr>
          <p:nvPr/>
        </p:nvPicPr>
        <p:blipFill>
          <a:blip r:embed="rId3"/>
          <a:stretch/>
        </p:blipFill>
        <p:spPr bwMode="auto">
          <a:xfrm rot="2362953">
            <a:off x="9931533" y="3095701"/>
            <a:ext cx="1930133" cy="193013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Reflexion zur Büroklammer-Geschichte</a:t>
            </a:r>
            <a:endParaRPr/>
          </a:p>
        </p:txBody>
      </p:sp>
      <p:sp>
        <p:nvSpPr>
          <p:cNvPr id="5" name="Slide Number Placeholder 4"/>
          <p:cNvSpPr>
            <a:spLocks noGrp="1"/>
          </p:cNvSpPr>
          <p:nvPr>
            <p:ph type="sldNum" sz="quarter" idx="12"/>
          </p:nvPr>
        </p:nvSpPr>
        <p:spPr bwMode="auto"/>
        <p:txBody>
          <a:bodyPr/>
          <a:lstStyle/>
          <a:p>
            <a:pPr>
              <a:defRPr/>
            </a:pPr>
            <a:fld id="{BC6ACECB-09E2-B148-A321-B1DE9C880DE8}" type="slidenum">
              <a:rPr lang="de-DE"/>
              <a:t>6</a:t>
            </a:fld>
            <a:endParaRPr lang="de-DE"/>
          </a:p>
        </p:txBody>
      </p:sp>
      <p:pic>
        <p:nvPicPr>
          <p:cNvPr id="8" name="Graphic 7" descr="Paperclip with solid fill"/>
          <p:cNvPicPr>
            <a:picLocks noChangeAspect="1"/>
          </p:cNvPicPr>
          <p:nvPr/>
        </p:nvPicPr>
        <p:blipFill>
          <a:blip r:embed="rId3"/>
          <a:stretch/>
        </p:blipFill>
        <p:spPr bwMode="auto">
          <a:xfrm rot="2362953">
            <a:off x="9931533" y="3095701"/>
            <a:ext cx="1930133" cy="193013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045986" y="2391434"/>
            <a:ext cx="6521595" cy="1325598"/>
          </a:xfrm>
        </p:spPr>
        <p:txBody>
          <a:bodyPr/>
          <a:lstStyle/>
          <a:p>
            <a:pPr>
              <a:defRPr/>
            </a:pPr>
            <a:r>
              <a:rPr/>
              <a:t>Grenzen im Sport</a:t>
            </a:r>
            <a:endParaRPr/>
          </a:p>
        </p:txBody>
      </p:sp>
      <p:sp>
        <p:nvSpPr>
          <p:cNvPr id="5" name="Slide Number Placeholder 4"/>
          <p:cNvSpPr>
            <a:spLocks noGrp="1"/>
          </p:cNvSpPr>
          <p:nvPr>
            <p:ph type="sldNum" sz="quarter" idx="12"/>
          </p:nvPr>
        </p:nvSpPr>
        <p:spPr bwMode="auto"/>
        <p:txBody>
          <a:bodyPr/>
          <a:lstStyle/>
          <a:p>
            <a:pPr>
              <a:defRPr/>
            </a:pPr>
            <a:fld id="{BC6ACECB-09E2-B148-A321-B1DE9C880DE8}" type="slidenum">
              <a:rPr lang="de-DE"/>
              <a:t>7</a:t>
            </a:fld>
            <a:endParaRPr lang="de-DE"/>
          </a:p>
        </p:txBody>
      </p:sp>
      <p:sp>
        <p:nvSpPr>
          <p:cNvPr id="6" name="Text Placeholder 5"/>
          <p:cNvSpPr>
            <a:spLocks noGrp="1"/>
          </p:cNvSpPr>
          <p:nvPr>
            <p:ph type="body" sz="quarter" idx="13"/>
          </p:nvPr>
        </p:nvSpPr>
        <p:spPr bwMode="auto"/>
        <p:txBody>
          <a:bodyPr/>
          <a:lstStyle/>
          <a:p>
            <a:pPr>
              <a:defRPr/>
            </a:pPr>
            <a:r>
              <a:rPr/>
              <a:t>Kinderrechte und rechtliche Grenzen</a:t>
            </a:r>
            <a:endParaRPr/>
          </a:p>
        </p:txBody>
      </p:sp>
      <p:pic>
        <p:nvPicPr>
          <p:cNvPr id="8" name="Picture 7"/>
          <p:cNvPicPr>
            <a:picLocks noChangeAspect="1"/>
          </p:cNvPicPr>
          <p:nvPr/>
        </p:nvPicPr>
        <p:blipFill>
          <a:blip r:embed="rId3"/>
          <a:stretch/>
        </p:blipFill>
        <p:spPr bwMode="auto">
          <a:xfrm>
            <a:off x="8938690" y="1427578"/>
            <a:ext cx="3253310" cy="325331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 name="Title 6"/>
          <p:cNvSpPr>
            <a:spLocks noGrp="1"/>
          </p:cNvSpPr>
          <p:nvPr>
            <p:ph type="title"/>
          </p:nvPr>
        </p:nvSpPr>
        <p:spPr bwMode="auto">
          <a:xfrm>
            <a:off x="622471" y="428585"/>
            <a:ext cx="9838232" cy="1006294"/>
          </a:xfrm>
        </p:spPr>
        <p:txBody>
          <a:bodyPr/>
          <a:lstStyle/>
          <a:p>
            <a:pPr>
              <a:defRPr/>
            </a:pPr>
            <a:r>
              <a:rPr lang="de-DE"/>
              <a:t>Kinderrechte der UN</a:t>
            </a:r>
            <a:endParaRPr/>
          </a:p>
        </p:txBody>
      </p:sp>
      <p:sp>
        <p:nvSpPr>
          <p:cNvPr id="8" name="Content Placeholder 7"/>
          <p:cNvSpPr>
            <a:spLocks noGrp="1"/>
          </p:cNvSpPr>
          <p:nvPr>
            <p:ph sz="half" idx="1"/>
          </p:nvPr>
        </p:nvSpPr>
        <p:spPr bwMode="auto"/>
        <p:txBody>
          <a:bodyPr/>
          <a:lstStyle/>
          <a:p>
            <a:pPr>
              <a:defRPr/>
            </a:pPr>
            <a:r>
              <a:rPr lang="de-DE"/>
              <a:t>… sind die Rechte </a:t>
            </a:r>
            <a:r>
              <a:rPr lang="de-DE" b="1">
                <a:solidFill>
                  <a:schemeClr val="accent2"/>
                </a:solidFill>
              </a:rPr>
              <a:t>aller</a:t>
            </a:r>
            <a:r>
              <a:rPr lang="de-DE"/>
              <a:t> Kinder und Jugendlichen </a:t>
            </a:r>
            <a:r>
              <a:rPr lang="de-DE" b="1">
                <a:solidFill>
                  <a:schemeClr val="accent2"/>
                </a:solidFill>
              </a:rPr>
              <a:t>weltweit</a:t>
            </a:r>
            <a:endParaRPr/>
          </a:p>
          <a:p>
            <a:pPr>
              <a:defRPr/>
            </a:pPr>
            <a:r>
              <a:rPr lang="de-DE"/>
              <a:t>… sie beruhen auf </a:t>
            </a:r>
            <a:r>
              <a:rPr lang="de-DE" b="1">
                <a:solidFill>
                  <a:schemeClr val="accent2"/>
                </a:solidFill>
              </a:rPr>
              <a:t>vier Grundprinzipien</a:t>
            </a:r>
            <a:r>
              <a:rPr lang="de-DE">
                <a:solidFill>
                  <a:schemeClr val="accent2"/>
                </a:solidFill>
              </a:rPr>
              <a:t>:</a:t>
            </a:r>
            <a:endParaRPr/>
          </a:p>
          <a:p>
            <a:pPr>
              <a:defRPr/>
            </a:pPr>
            <a:endParaRPr lang="de-DE"/>
          </a:p>
          <a:p>
            <a:pPr marL="800100" lvl="1" indent="-342900">
              <a:buFont typeface="Wingdings"/>
              <a:buChar char="§"/>
              <a:defRPr/>
            </a:pPr>
            <a:r>
              <a:rPr lang="de-DE" b="1"/>
              <a:t>Gleichheit</a:t>
            </a:r>
            <a:r>
              <a:rPr lang="de-DE"/>
              <a:t> und </a:t>
            </a:r>
            <a:r>
              <a:rPr lang="de-DE" b="1"/>
              <a:t>Gleichberechtigung</a:t>
            </a:r>
            <a:endParaRPr/>
          </a:p>
          <a:p>
            <a:pPr marL="800100" lvl="1" indent="-342900">
              <a:buFont typeface="Wingdings"/>
              <a:buChar char="§"/>
              <a:defRPr/>
            </a:pPr>
            <a:r>
              <a:rPr lang="de-DE"/>
              <a:t>das </a:t>
            </a:r>
            <a:r>
              <a:rPr lang="de-DE" b="1"/>
              <a:t>Wohl</a:t>
            </a:r>
            <a:r>
              <a:rPr lang="de-DE"/>
              <a:t>, ihren </a:t>
            </a:r>
            <a:r>
              <a:rPr lang="de-DE" b="1"/>
              <a:t>Schutz</a:t>
            </a:r>
            <a:r>
              <a:rPr lang="de-DE"/>
              <a:t> und </a:t>
            </a:r>
            <a:r>
              <a:rPr lang="de-DE" b="1"/>
              <a:t>Fürsorge</a:t>
            </a:r>
            <a:r>
              <a:rPr lang="de-DE"/>
              <a:t> für sie</a:t>
            </a:r>
            <a:endParaRPr/>
          </a:p>
          <a:p>
            <a:pPr marL="800100" lvl="1" indent="-342900">
              <a:buFont typeface="Wingdings"/>
              <a:buChar char="§"/>
              <a:defRPr/>
            </a:pPr>
            <a:r>
              <a:rPr lang="de-DE"/>
              <a:t>größtmögliche </a:t>
            </a:r>
            <a:r>
              <a:rPr lang="de-DE" b="1"/>
              <a:t>Förderung der persönlichen Entwicklung </a:t>
            </a:r>
            <a:endParaRPr/>
          </a:p>
          <a:p>
            <a:pPr marL="800100" lvl="1" indent="-342900">
              <a:buFont typeface="Wingdings"/>
              <a:buChar char="§"/>
              <a:defRPr/>
            </a:pPr>
            <a:r>
              <a:rPr lang="de-DE" b="1"/>
              <a:t>Achtung ihrer Meinung </a:t>
            </a:r>
            <a:r>
              <a:rPr lang="de-DE"/>
              <a:t>sowie </a:t>
            </a:r>
            <a:r>
              <a:rPr lang="de-DE" b="1"/>
              <a:t>Berücksichtigung ihres </a:t>
            </a:r>
            <a:br>
              <a:rPr lang="de-DE" b="1"/>
            </a:br>
            <a:r>
              <a:rPr lang="de-DE" b="1"/>
              <a:t>Willens </a:t>
            </a:r>
            <a:r>
              <a:rPr lang="de-DE"/>
              <a:t>bei Angelegenheiten, die sie betreffen</a:t>
            </a:r>
            <a:endParaRPr/>
          </a:p>
          <a:p>
            <a:pPr>
              <a:defRPr/>
            </a:pPr>
            <a:endParaRPr lang="de-DE"/>
          </a:p>
          <a:p>
            <a:pPr>
              <a:defRPr/>
            </a:pPr>
            <a:r>
              <a:rPr lang="de-DE" b="1">
                <a:solidFill>
                  <a:schemeClr val="accent2"/>
                </a:solidFill>
              </a:rPr>
              <a:t>Kinderrechte machen Kinder stark! </a:t>
            </a:r>
            <a:r>
              <a:rPr lang="de-DE"/>
              <a:t>	</a:t>
            </a:r>
            <a:endParaRPr/>
          </a:p>
          <a:p>
            <a:pPr>
              <a:defRPr/>
            </a:pPr>
            <a:r>
              <a:rPr lang="de-DE"/>
              <a:t>…deshalb beschäftigen wir uns im Sport damit.</a:t>
            </a:r>
            <a:endParaRPr/>
          </a:p>
        </p:txBody>
      </p:sp>
      <p:sp>
        <p:nvSpPr>
          <p:cNvPr id="5" name="Slide Number Placeholder 4"/>
          <p:cNvSpPr>
            <a:spLocks noGrp="1"/>
          </p:cNvSpPr>
          <p:nvPr>
            <p:ph type="sldNum" sz="quarter" idx="14"/>
          </p:nvPr>
        </p:nvSpPr>
        <p:spPr bwMode="auto"/>
        <p:txBody>
          <a:bodyPr/>
          <a:lstStyle/>
          <a:p>
            <a:pPr>
              <a:defRPr/>
            </a:pPr>
            <a:fld id="{BC6ACECB-09E2-B148-A321-B1DE9C880DE8}" type="slidenum">
              <a:rPr lang="de-DE"/>
              <a:t>8</a:t>
            </a:fld>
            <a:endParaRPr lang="de-DE"/>
          </a:p>
        </p:txBody>
      </p:sp>
      <p:pic>
        <p:nvPicPr>
          <p:cNvPr id="2" name="Picture 1"/>
          <p:cNvPicPr>
            <a:picLocks noChangeAspect="1"/>
          </p:cNvPicPr>
          <p:nvPr/>
        </p:nvPicPr>
        <p:blipFill>
          <a:blip r:embed="rId3"/>
          <a:stretch/>
        </p:blipFill>
        <p:spPr bwMode="auto">
          <a:xfrm>
            <a:off x="3741886" y="44624"/>
            <a:ext cx="1605655" cy="1611928"/>
          </a:xfrm>
          <a:prstGeom prst="rect">
            <a:avLst/>
          </a:prstGeom>
        </p:spPr>
      </p:pic>
      <p:sp>
        <p:nvSpPr>
          <p:cNvPr id="11" name="TextBox 1"/>
          <p:cNvSpPr txBox="1"/>
          <p:nvPr/>
        </p:nvSpPr>
        <p:spPr bwMode="auto">
          <a:xfrm>
            <a:off x="8832304" y="5960312"/>
            <a:ext cx="2400259" cy="276999"/>
          </a:xfrm>
          <a:prstGeom prst="rect">
            <a:avLst/>
          </a:prstGeom>
          <a:noFill/>
        </p:spPr>
        <p:txBody>
          <a:bodyPr wrap="square" rtlCol="0">
            <a:spAutoFit/>
          </a:bodyPr>
          <a:lstStyle/>
          <a:p>
            <a:pPr>
              <a:defRPr/>
            </a:pPr>
            <a:r>
              <a:rPr lang="de-DE" sz="1200"/>
              <a:t>(Sportjugend Hessen &amp; MAKISTA)</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 name="Title 6"/>
          <p:cNvSpPr>
            <a:spLocks noGrp="1"/>
          </p:cNvSpPr>
          <p:nvPr>
            <p:ph type="title"/>
          </p:nvPr>
        </p:nvSpPr>
        <p:spPr bwMode="auto"/>
        <p:txBody>
          <a:bodyPr/>
          <a:lstStyle/>
          <a:p>
            <a:pPr>
              <a:defRPr/>
            </a:pPr>
            <a:r>
              <a:rPr lang="de-DE"/>
              <a:t>Kinderrechte im Sport</a:t>
            </a:r>
            <a:endParaRPr/>
          </a:p>
        </p:txBody>
      </p:sp>
      <p:pic>
        <p:nvPicPr>
          <p:cNvPr id="30" name="Picture 29"/>
          <p:cNvPicPr>
            <a:picLocks noChangeAspect="1"/>
          </p:cNvPicPr>
          <p:nvPr/>
        </p:nvPicPr>
        <p:blipFill>
          <a:blip r:embed="rId3"/>
          <a:stretch/>
        </p:blipFill>
        <p:spPr bwMode="auto">
          <a:xfrm>
            <a:off x="8392556" y="1803731"/>
            <a:ext cx="1071364" cy="1607045"/>
          </a:xfrm>
          <a:prstGeom prst="rect">
            <a:avLst/>
          </a:prstGeom>
        </p:spPr>
      </p:pic>
      <p:pic>
        <p:nvPicPr>
          <p:cNvPr id="34" name="Picture 33"/>
          <p:cNvPicPr>
            <a:picLocks noChangeAspect="1"/>
          </p:cNvPicPr>
          <p:nvPr/>
        </p:nvPicPr>
        <p:blipFill>
          <a:blip r:embed="rId4"/>
          <a:stretch/>
        </p:blipFill>
        <p:spPr bwMode="auto">
          <a:xfrm>
            <a:off x="4760101" y="1916831"/>
            <a:ext cx="1434324" cy="1387841"/>
          </a:xfrm>
          <a:prstGeom prst="rect">
            <a:avLst/>
          </a:prstGeom>
        </p:spPr>
      </p:pic>
      <p:sp>
        <p:nvSpPr>
          <p:cNvPr id="38" name="TextBox 37"/>
          <p:cNvSpPr txBox="1"/>
          <p:nvPr/>
        </p:nvSpPr>
        <p:spPr bwMode="auto">
          <a:xfrm>
            <a:off x="1261147" y="1317001"/>
            <a:ext cx="1791256" cy="430887"/>
          </a:xfrm>
          <a:prstGeom prst="rect">
            <a:avLst/>
          </a:prstGeom>
          <a:solidFill>
            <a:schemeClr val="tx1"/>
          </a:solidFill>
        </p:spPr>
        <p:txBody>
          <a:bodyPr wrap="square" rtlCol="0">
            <a:spAutoFit/>
          </a:bodyPr>
          <a:lstStyle/>
          <a:p>
            <a:pPr algn="ctr">
              <a:defRPr/>
            </a:pPr>
            <a:r>
              <a:rPr lang="de-DE" sz="2200" b="1">
                <a:solidFill>
                  <a:schemeClr val="bg1"/>
                </a:solidFill>
              </a:rPr>
              <a:t>Gleichheit</a:t>
            </a:r>
            <a:endParaRPr/>
          </a:p>
        </p:txBody>
      </p:sp>
      <p:sp>
        <p:nvSpPr>
          <p:cNvPr id="39" name="TextBox 38"/>
          <p:cNvSpPr txBox="1"/>
          <p:nvPr/>
        </p:nvSpPr>
        <p:spPr bwMode="auto">
          <a:xfrm>
            <a:off x="4506644" y="1115339"/>
            <a:ext cx="2203608" cy="769441"/>
          </a:xfrm>
          <a:prstGeom prst="rect">
            <a:avLst/>
          </a:prstGeom>
          <a:solidFill>
            <a:schemeClr val="tx1"/>
          </a:solidFill>
        </p:spPr>
        <p:txBody>
          <a:bodyPr wrap="square" rtlCol="0">
            <a:spAutoFit/>
          </a:bodyPr>
          <a:lstStyle/>
          <a:p>
            <a:pPr algn="ctr">
              <a:defRPr/>
            </a:pPr>
            <a:r>
              <a:rPr lang="de-DE" sz="2200" b="1">
                <a:solidFill>
                  <a:schemeClr val="bg1"/>
                </a:solidFill>
              </a:rPr>
              <a:t>Sicherheit und Gewaltfreiheit</a:t>
            </a:r>
            <a:endParaRPr/>
          </a:p>
        </p:txBody>
      </p:sp>
      <p:sp>
        <p:nvSpPr>
          <p:cNvPr id="40" name="TextBox 39"/>
          <p:cNvSpPr txBox="1"/>
          <p:nvPr/>
        </p:nvSpPr>
        <p:spPr bwMode="auto">
          <a:xfrm>
            <a:off x="8032610" y="1317000"/>
            <a:ext cx="1791256" cy="430887"/>
          </a:xfrm>
          <a:prstGeom prst="rect">
            <a:avLst/>
          </a:prstGeom>
          <a:solidFill>
            <a:schemeClr val="tx1"/>
          </a:solidFill>
        </p:spPr>
        <p:txBody>
          <a:bodyPr wrap="square" rtlCol="0">
            <a:spAutoFit/>
          </a:bodyPr>
          <a:lstStyle/>
          <a:p>
            <a:pPr algn="ctr">
              <a:defRPr/>
            </a:pPr>
            <a:r>
              <a:rPr lang="de-DE" sz="2200" b="1">
                <a:solidFill>
                  <a:schemeClr val="bg1"/>
                </a:solidFill>
              </a:rPr>
              <a:t>Mitsprache</a:t>
            </a:r>
            <a:endParaRPr/>
          </a:p>
        </p:txBody>
      </p:sp>
      <p:sp>
        <p:nvSpPr>
          <p:cNvPr id="6" name="Slide Number Placeholder 5"/>
          <p:cNvSpPr>
            <a:spLocks noGrp="1"/>
          </p:cNvSpPr>
          <p:nvPr>
            <p:ph type="sldNum" sz="quarter" idx="14"/>
          </p:nvPr>
        </p:nvSpPr>
        <p:spPr bwMode="auto"/>
        <p:txBody>
          <a:bodyPr/>
          <a:lstStyle/>
          <a:p>
            <a:pPr>
              <a:defRPr/>
            </a:pPr>
            <a:fld id="{84A1FA42-DC19-BA43-BB12-83C626D2DFE2}" type="slidenum">
              <a:rPr lang="de-DE"/>
              <a:t>9</a:t>
            </a:fld>
            <a:endParaRPr lang="de-DE"/>
          </a:p>
        </p:txBody>
      </p:sp>
      <p:pic>
        <p:nvPicPr>
          <p:cNvPr id="33" name="Picture 32"/>
          <p:cNvPicPr>
            <a:picLocks noChangeAspect="1"/>
          </p:cNvPicPr>
          <p:nvPr/>
        </p:nvPicPr>
        <p:blipFill>
          <a:blip r:embed="rId5"/>
          <a:srcRect l="0" t="0" r="602" b="697"/>
          <a:stretch/>
        </p:blipFill>
        <p:spPr bwMode="auto">
          <a:xfrm>
            <a:off x="1372112" y="1896941"/>
            <a:ext cx="1470318" cy="1407731"/>
          </a:xfrm>
          <a:prstGeom prst="rect">
            <a:avLst/>
          </a:prstGeom>
        </p:spPr>
      </p:pic>
      <p:pic>
        <p:nvPicPr>
          <p:cNvPr id="35" name="Picture 34"/>
          <p:cNvPicPr>
            <a:picLocks noChangeAspect="1"/>
          </p:cNvPicPr>
          <p:nvPr/>
        </p:nvPicPr>
        <p:blipFill>
          <a:blip r:embed="rId6"/>
          <a:stretch/>
        </p:blipFill>
        <p:spPr bwMode="auto">
          <a:xfrm>
            <a:off x="1388363" y="4355689"/>
            <a:ext cx="1184686" cy="1606550"/>
          </a:xfrm>
          <a:prstGeom prst="rect">
            <a:avLst/>
          </a:prstGeom>
        </p:spPr>
      </p:pic>
      <p:pic>
        <p:nvPicPr>
          <p:cNvPr id="36" name="Picture 35"/>
          <p:cNvPicPr>
            <a:picLocks noChangeAspect="1"/>
          </p:cNvPicPr>
          <p:nvPr/>
        </p:nvPicPr>
        <p:blipFill>
          <a:blip r:embed="rId7"/>
          <a:stretch/>
        </p:blipFill>
        <p:spPr bwMode="auto">
          <a:xfrm>
            <a:off x="4655812" y="4412736"/>
            <a:ext cx="1338305" cy="1492456"/>
          </a:xfrm>
          <a:prstGeom prst="rect">
            <a:avLst/>
          </a:prstGeom>
        </p:spPr>
      </p:pic>
      <p:pic>
        <p:nvPicPr>
          <p:cNvPr id="37" name="Picture 36"/>
          <p:cNvPicPr>
            <a:picLocks noChangeAspect="1"/>
          </p:cNvPicPr>
          <p:nvPr/>
        </p:nvPicPr>
        <p:blipFill>
          <a:blip r:embed="rId8"/>
          <a:stretch/>
        </p:blipFill>
        <p:spPr bwMode="auto">
          <a:xfrm>
            <a:off x="8076880" y="4412736"/>
            <a:ext cx="1440992" cy="1492456"/>
          </a:xfrm>
          <a:prstGeom prst="rect">
            <a:avLst/>
          </a:prstGeom>
        </p:spPr>
      </p:pic>
      <p:sp>
        <p:nvSpPr>
          <p:cNvPr id="41" name="TextBox 40"/>
          <p:cNvSpPr txBox="1"/>
          <p:nvPr/>
        </p:nvSpPr>
        <p:spPr bwMode="auto">
          <a:xfrm>
            <a:off x="1211643" y="3614737"/>
            <a:ext cx="1791256" cy="430887"/>
          </a:xfrm>
          <a:prstGeom prst="rect">
            <a:avLst/>
          </a:prstGeom>
          <a:solidFill>
            <a:schemeClr val="tx1"/>
          </a:solidFill>
        </p:spPr>
        <p:txBody>
          <a:bodyPr wrap="square" rtlCol="0">
            <a:spAutoFit/>
          </a:bodyPr>
          <a:lstStyle/>
          <a:p>
            <a:pPr algn="ctr">
              <a:defRPr/>
            </a:pPr>
            <a:r>
              <a:rPr lang="de-DE" sz="2200" b="1">
                <a:solidFill>
                  <a:schemeClr val="bg1"/>
                </a:solidFill>
              </a:rPr>
              <a:t>Bildung</a:t>
            </a:r>
            <a:endParaRPr/>
          </a:p>
        </p:txBody>
      </p:sp>
      <p:sp>
        <p:nvSpPr>
          <p:cNvPr id="42" name="TextBox 41"/>
          <p:cNvSpPr txBox="1"/>
          <p:nvPr/>
        </p:nvSpPr>
        <p:spPr bwMode="auto">
          <a:xfrm>
            <a:off x="4581635" y="3614737"/>
            <a:ext cx="1791256" cy="430887"/>
          </a:xfrm>
          <a:prstGeom prst="rect">
            <a:avLst/>
          </a:prstGeom>
          <a:solidFill>
            <a:schemeClr val="tx1"/>
          </a:solidFill>
        </p:spPr>
        <p:txBody>
          <a:bodyPr wrap="square" rtlCol="0">
            <a:spAutoFit/>
          </a:bodyPr>
          <a:lstStyle/>
          <a:p>
            <a:pPr algn="ctr">
              <a:defRPr/>
            </a:pPr>
            <a:r>
              <a:rPr lang="de-DE" sz="2200" b="1">
                <a:solidFill>
                  <a:schemeClr val="bg1"/>
                </a:solidFill>
              </a:rPr>
              <a:t>Gesundheit</a:t>
            </a:r>
            <a:endParaRPr/>
          </a:p>
        </p:txBody>
      </p:sp>
      <p:sp>
        <p:nvSpPr>
          <p:cNvPr id="43" name="TextBox 42"/>
          <p:cNvSpPr txBox="1"/>
          <p:nvPr/>
        </p:nvSpPr>
        <p:spPr bwMode="auto">
          <a:xfrm>
            <a:off x="7808312" y="3619455"/>
            <a:ext cx="2239853" cy="430887"/>
          </a:xfrm>
          <a:prstGeom prst="rect">
            <a:avLst/>
          </a:prstGeom>
          <a:solidFill>
            <a:schemeClr val="tx1"/>
          </a:solidFill>
        </p:spPr>
        <p:txBody>
          <a:bodyPr wrap="square" rtlCol="0">
            <a:spAutoFit/>
          </a:bodyPr>
          <a:lstStyle/>
          <a:p>
            <a:pPr algn="ctr">
              <a:defRPr/>
            </a:pPr>
            <a:r>
              <a:rPr lang="de-DE" sz="2200" b="1">
                <a:solidFill>
                  <a:schemeClr val="bg1"/>
                </a:solidFill>
              </a:rPr>
              <a:t>Spiel und Freizeit</a:t>
            </a:r>
            <a:endParaRPr/>
          </a:p>
        </p:txBody>
      </p:sp>
      <p:sp>
        <p:nvSpPr>
          <p:cNvPr id="24" name="TextBox 1"/>
          <p:cNvSpPr txBox="1"/>
          <p:nvPr/>
        </p:nvSpPr>
        <p:spPr bwMode="auto">
          <a:xfrm>
            <a:off x="8832304" y="5960312"/>
            <a:ext cx="2400259" cy="276999"/>
          </a:xfrm>
          <a:prstGeom prst="rect">
            <a:avLst/>
          </a:prstGeom>
          <a:noFill/>
        </p:spPr>
        <p:txBody>
          <a:bodyPr wrap="square" rtlCol="0">
            <a:spAutoFit/>
          </a:bodyPr>
          <a:lstStyle/>
          <a:p>
            <a:pPr>
              <a:defRPr/>
            </a:pPr>
            <a:r>
              <a:rPr lang="de-DE" sz="1200"/>
              <a:t>(Sportjugend Hessen &amp; MAKISTA)</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Seriös">
  <a:themeElements>
    <a:clrScheme name="Safe Clubs">
      <a:dk1>
        <a:srgbClr val="0053A4"/>
      </a:dk1>
      <a:lt1>
        <a:srgbClr val="FFFFFF"/>
      </a:lt1>
      <a:dk2>
        <a:srgbClr val="000000"/>
      </a:dk2>
      <a:lt2>
        <a:srgbClr val="E5F5FA"/>
      </a:lt2>
      <a:accent1>
        <a:srgbClr val="009DCA"/>
      </a:accent1>
      <a:accent2>
        <a:srgbClr val="61A032"/>
      </a:accent2>
      <a:accent3>
        <a:srgbClr val="0053A4"/>
      </a:accent3>
      <a:accent4>
        <a:srgbClr val="379F96"/>
      </a:accent4>
      <a:accent5>
        <a:srgbClr val="A9D8A2"/>
      </a:accent5>
      <a:accent6>
        <a:srgbClr val="48A07D"/>
      </a:accent6>
      <a:hlink>
        <a:srgbClr val="129FB9"/>
      </a:hlink>
      <a:folHlink>
        <a:srgbClr val="B4A59B"/>
      </a:folHlink>
    </a:clrScheme>
    <a:fontScheme name="Larissa">
      <a:majorFont>
        <a:latin typeface="Calibri"/>
        <a:ea typeface="Arial"/>
        <a:cs typeface="Arial"/>
      </a:majorFont>
      <a:minorFont>
        <a:latin typeface="Calibri"/>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onlyoffice/8.2.2.22</Application>
  <DocSecurity>0</DocSecurity>
  <PresentationFormat>On-screen Show (4:3)</PresentationFormat>
  <Paragraphs>0</Paragraphs>
  <Slides>40</Slides>
  <Notes>40</Notes>
  <HiddenSlides>0</HiddenSlides>
  <MMClips>2</MMClips>
  <ScaleCrop>0</ScaleCrop>
  <HeadingPairs>
    <vt:vector size="4" baseType="variant">
      <vt:variant>
        <vt:lpstr>Theme</vt:lpstr>
      </vt:variant>
      <vt:variant>
        <vt:i4>1</vt:i4>
      </vt:variant>
      <vt:variant>
        <vt:lpstr>Slide Titles</vt:lpstr>
      </vt:variant>
      <vt:variant>
        <vt:i4>40</vt:i4>
      </vt:variant>
    </vt:vector>
  </HeadingPairs>
  <TitlesOfParts>
    <vt:vector size="41"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VORLAGE für alle MitarbeiterInnen von Safe Clubs</dc:title>
  <dc:subject/>
  <dc:creator>Breyer Elena</dc:creator>
  <cp:keywords/>
  <dc:description/>
  <dc:identifier/>
  <dc:language/>
  <cp:lastModifiedBy>Teresa Greither (Guest)</cp:lastModifiedBy>
  <cp:revision>229</cp:revision>
  <dcterms:created xsi:type="dcterms:W3CDTF">2022-02-15T12:17:40Z</dcterms:created>
  <dcterms:modified xsi:type="dcterms:W3CDTF">2025-02-06T15:09:23Z</dcterms:modified>
  <cp:category/>
  <cp:contentStatus/>
  <cp:version/>
</cp:coreProperties>
</file>